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Medium"/>
      <p:regular r:id="rId17"/>
    </p:embeddedFont>
    <p:embeddedFont>
      <p:font typeface="Barlow Medium"/>
      <p:regular r:id="rId18"/>
    </p:embeddedFont>
    <p:embeddedFont>
      <p:font typeface="Barlow Medium"/>
      <p:regular r:id="rId19"/>
    </p:embeddedFont>
    <p:embeddedFont>
      <p:font typeface="Barlow Medium"/>
      <p:regular r:id="rId20"/>
    </p:embeddedFont>
    <p:embeddedFont>
      <p:font typeface="Barlow"/>
      <p:regular r:id="rId21"/>
    </p:embeddedFont>
    <p:embeddedFont>
      <p:font typeface="Barlow"/>
      <p:regular r:id="rId22"/>
    </p:embeddedFont>
    <p:embeddedFont>
      <p:font typeface="Barlow"/>
      <p:regular r:id="rId23"/>
    </p:embeddedFont>
    <p:embeddedFont>
      <p:font typeface="Barlow"/>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36775" y="2479119"/>
            <a:ext cx="4900732" cy="3271242"/>
          </a:xfrm>
          <a:prstGeom prst="rect">
            <a:avLst/>
          </a:prstGeom>
        </p:spPr>
      </p:pic>
      <p:sp>
        <p:nvSpPr>
          <p:cNvPr id="3" name="Text 0"/>
          <p:cNvSpPr/>
          <p:nvPr/>
        </p:nvSpPr>
        <p:spPr>
          <a:xfrm>
            <a:off x="819983" y="831056"/>
            <a:ext cx="7504033" cy="3592354"/>
          </a:xfrm>
          <a:prstGeom prst="rect">
            <a:avLst/>
          </a:prstGeom>
          <a:noFill/>
          <a:ln/>
        </p:spPr>
        <p:txBody>
          <a:bodyPr wrap="square" lIns="0" tIns="0" rIns="0" bIns="0" rtlCol="0" anchor="t"/>
          <a:lstStyle/>
          <a:p>
            <a:pPr indent="0" marL="0">
              <a:lnSpc>
                <a:spcPts val="7050"/>
              </a:lnSpc>
              <a:buNone/>
            </a:pPr>
            <a:r>
              <a:rPr lang="en-US" sz="5650" dirty="0">
                <a:solidFill>
                  <a:srgbClr val="FFFFFF"/>
                </a:solidFill>
                <a:latin typeface="Barlow Medium" pitchFamily="34" charset="0"/>
                <a:ea typeface="Barlow Medium" pitchFamily="34" charset="-122"/>
                <a:cs typeface="Barlow Medium" pitchFamily="34" charset="-120"/>
              </a:rPr>
              <a:t>The Autonomous Car Project: Navigating the Future with C Programming</a:t>
            </a:r>
            <a:endParaRPr lang="en-US" sz="5650" dirty="0"/>
          </a:p>
        </p:txBody>
      </p:sp>
      <p:sp>
        <p:nvSpPr>
          <p:cNvPr id="4" name="Text 1"/>
          <p:cNvSpPr/>
          <p:nvPr/>
        </p:nvSpPr>
        <p:spPr>
          <a:xfrm>
            <a:off x="819983" y="4774763"/>
            <a:ext cx="7504033" cy="2623661"/>
          </a:xfrm>
          <a:prstGeom prst="rect">
            <a:avLst/>
          </a:prstGeom>
          <a:noFill/>
          <a:ln/>
        </p:spPr>
        <p:txBody>
          <a:bodyPr wrap="square" lIns="0" tIns="0" rIns="0" bIns="0" rtlCol="0" anchor="t"/>
          <a:lstStyle/>
          <a:p>
            <a:pPr indent="0" marL="0">
              <a:lnSpc>
                <a:spcPts val="2950"/>
              </a:lnSpc>
              <a:buNone/>
            </a:pPr>
            <a:r>
              <a:rPr lang="en-US" sz="1800" dirty="0">
                <a:solidFill>
                  <a:srgbClr val="E5E0DF"/>
                </a:solidFill>
                <a:latin typeface="Barlow" pitchFamily="34" charset="0"/>
                <a:ea typeface="Barlow" pitchFamily="34" charset="-122"/>
                <a:cs typeface="Barlow" pitchFamily="34" charset="-120"/>
              </a:rPr>
              <a:t>The autonomous car project utilizes C programming to develop a robotic vehicle that navigates its environment while avoiding obstacles. It employs an ultrasonic sensor for real-time distance measurement, enabling the car to detect obstacles and respond by stopping, turning left, or turning right. This project showcases potential applications in delivery systems and assistive technologies for visually impaired individuals, demonstrating effective obstacle avoidance and autonomous navigation..</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1998" y="666393"/>
            <a:ext cx="13146405" cy="1177766"/>
          </a:xfrm>
          <a:prstGeom prst="rect">
            <a:avLst/>
          </a:prstGeom>
          <a:noFill/>
          <a:ln/>
        </p:spPr>
        <p:txBody>
          <a:bodyPr wrap="square" lIns="0" tIns="0" rIns="0" bIns="0" rtlCol="0" anchor="t"/>
          <a:lstStyle/>
          <a:p>
            <a:pPr indent="0" marL="0">
              <a:lnSpc>
                <a:spcPts val="4600"/>
              </a:lnSpc>
              <a:buNone/>
            </a:pPr>
            <a:r>
              <a:rPr lang="en-US" sz="3700" dirty="0">
                <a:solidFill>
                  <a:srgbClr val="FFFFFF"/>
                </a:solidFill>
                <a:latin typeface="Barlow Medium" pitchFamily="34" charset="0"/>
                <a:ea typeface="Barlow Medium" pitchFamily="34" charset="-122"/>
                <a:cs typeface="Barlow Medium" pitchFamily="34" charset="-120"/>
              </a:rPr>
              <a:t>Future Developments: Exploring Advancements in Autonomous Driving</a:t>
            </a:r>
            <a:endParaRPr lang="en-US" sz="3700" dirty="0"/>
          </a:p>
        </p:txBody>
      </p:sp>
      <p:sp>
        <p:nvSpPr>
          <p:cNvPr id="3" name="Shape 1"/>
          <p:cNvSpPr/>
          <p:nvPr/>
        </p:nvSpPr>
        <p:spPr>
          <a:xfrm>
            <a:off x="7303770" y="2268141"/>
            <a:ext cx="22860" cy="5294948"/>
          </a:xfrm>
          <a:prstGeom prst="roundRect">
            <a:avLst>
              <a:gd name="adj" fmla="val 389546"/>
            </a:avLst>
          </a:prstGeom>
          <a:solidFill>
            <a:srgbClr val="922022"/>
          </a:solidFill>
          <a:ln/>
        </p:spPr>
      </p:sp>
      <p:sp>
        <p:nvSpPr>
          <p:cNvPr id="4" name="Shape 2"/>
          <p:cNvSpPr/>
          <p:nvPr/>
        </p:nvSpPr>
        <p:spPr>
          <a:xfrm>
            <a:off x="6357580" y="2733675"/>
            <a:ext cx="741998" cy="22860"/>
          </a:xfrm>
          <a:prstGeom prst="roundRect">
            <a:avLst>
              <a:gd name="adj" fmla="val 389546"/>
            </a:avLst>
          </a:prstGeom>
          <a:solidFill>
            <a:srgbClr val="922022"/>
          </a:solidFill>
          <a:ln/>
        </p:spPr>
      </p:sp>
      <p:sp>
        <p:nvSpPr>
          <p:cNvPr id="5" name="Shape 3"/>
          <p:cNvSpPr/>
          <p:nvPr/>
        </p:nvSpPr>
        <p:spPr>
          <a:xfrm>
            <a:off x="7076718" y="2506623"/>
            <a:ext cx="476964" cy="476964"/>
          </a:xfrm>
          <a:prstGeom prst="roundRect">
            <a:avLst>
              <a:gd name="adj" fmla="val 18670"/>
            </a:avLst>
          </a:prstGeom>
          <a:solidFill>
            <a:srgbClr val="790709"/>
          </a:solidFill>
          <a:ln w="7620">
            <a:solidFill>
              <a:srgbClr val="922022"/>
            </a:solidFill>
            <a:prstDash val="solid"/>
          </a:ln>
        </p:spPr>
      </p:sp>
      <p:sp>
        <p:nvSpPr>
          <p:cNvPr id="6" name="Text 4"/>
          <p:cNvSpPr/>
          <p:nvPr/>
        </p:nvSpPr>
        <p:spPr>
          <a:xfrm>
            <a:off x="7265432" y="2603778"/>
            <a:ext cx="99536" cy="282654"/>
          </a:xfrm>
          <a:prstGeom prst="rect">
            <a:avLst/>
          </a:prstGeom>
          <a:noFill/>
          <a:ln/>
        </p:spPr>
        <p:txBody>
          <a:bodyPr wrap="none" lIns="0" tIns="0" rIns="0" bIns="0" rtlCol="0" anchor="t"/>
          <a:lstStyle/>
          <a:p>
            <a:pPr algn="ctr" indent="0" marL="0">
              <a:lnSpc>
                <a:spcPts val="2200"/>
              </a:lnSpc>
              <a:buNone/>
            </a:pPr>
            <a:r>
              <a:rPr lang="en-US" sz="2200" dirty="0">
                <a:solidFill>
                  <a:srgbClr val="E5E0DF"/>
                </a:solidFill>
                <a:latin typeface="Barlow Medium" pitchFamily="34" charset="0"/>
                <a:ea typeface="Barlow Medium" pitchFamily="34" charset="-122"/>
                <a:cs typeface="Barlow Medium" pitchFamily="34" charset="-120"/>
              </a:rPr>
              <a:t>1</a:t>
            </a:r>
            <a:endParaRPr lang="en-US" sz="2200" dirty="0"/>
          </a:p>
        </p:txBody>
      </p:sp>
      <p:sp>
        <p:nvSpPr>
          <p:cNvPr id="7" name="Text 5"/>
          <p:cNvSpPr/>
          <p:nvPr/>
        </p:nvSpPr>
        <p:spPr>
          <a:xfrm>
            <a:off x="3793331" y="2480072"/>
            <a:ext cx="2355771" cy="294442"/>
          </a:xfrm>
          <a:prstGeom prst="rect">
            <a:avLst/>
          </a:prstGeom>
          <a:noFill/>
          <a:ln/>
        </p:spPr>
        <p:txBody>
          <a:bodyPr wrap="none" lIns="0" tIns="0" rIns="0" bIns="0" rtlCol="0" anchor="t"/>
          <a:lstStyle/>
          <a:p>
            <a:pPr algn="r" indent="0" marL="0">
              <a:lnSpc>
                <a:spcPts val="2300"/>
              </a:lnSpc>
              <a:buNone/>
            </a:pPr>
            <a:r>
              <a:rPr lang="en-US" sz="1850" dirty="0">
                <a:solidFill>
                  <a:srgbClr val="E5E0DF"/>
                </a:solidFill>
                <a:latin typeface="Barlow Medium" pitchFamily="34" charset="0"/>
                <a:ea typeface="Barlow Medium" pitchFamily="34" charset="-122"/>
                <a:cs typeface="Barlow Medium" pitchFamily="34" charset="-120"/>
              </a:rPr>
              <a:t>Sensor Integration</a:t>
            </a:r>
            <a:endParaRPr lang="en-US" sz="1850" dirty="0"/>
          </a:p>
        </p:txBody>
      </p:sp>
      <p:sp>
        <p:nvSpPr>
          <p:cNvPr id="8" name="Text 6"/>
          <p:cNvSpPr/>
          <p:nvPr/>
        </p:nvSpPr>
        <p:spPr>
          <a:xfrm>
            <a:off x="741998" y="2901672"/>
            <a:ext cx="5407104" cy="1696045"/>
          </a:xfrm>
          <a:prstGeom prst="rect">
            <a:avLst/>
          </a:prstGeom>
          <a:noFill/>
          <a:ln/>
        </p:spPr>
        <p:txBody>
          <a:bodyPr wrap="square" lIns="0" tIns="0" rIns="0" bIns="0" rtlCol="0" anchor="t"/>
          <a:lstStyle/>
          <a:p>
            <a:pPr algn="r" indent="0" marL="0">
              <a:lnSpc>
                <a:spcPts val="2650"/>
              </a:lnSpc>
              <a:buNone/>
            </a:pPr>
            <a:r>
              <a:rPr lang="en-US" sz="1650" dirty="0">
                <a:solidFill>
                  <a:srgbClr val="E5E0DF"/>
                </a:solidFill>
                <a:latin typeface="Barlow" pitchFamily="34" charset="0"/>
                <a:ea typeface="Barlow" pitchFamily="34" charset="-122"/>
                <a:cs typeface="Barlow" pitchFamily="34" charset="-120"/>
              </a:rPr>
              <a:t>Continuous advancements in sensor technology, including improved ultrasonic, radar, and lidar systems, will enhance the autonomous car's perception capabilities, enabling even more accurate and reliable obstacle detection and navigation.</a:t>
            </a:r>
            <a:endParaRPr lang="en-US" sz="1650" dirty="0"/>
          </a:p>
        </p:txBody>
      </p:sp>
      <p:sp>
        <p:nvSpPr>
          <p:cNvPr id="9" name="Shape 7"/>
          <p:cNvSpPr/>
          <p:nvPr/>
        </p:nvSpPr>
        <p:spPr>
          <a:xfrm>
            <a:off x="7530822" y="3793688"/>
            <a:ext cx="741998" cy="22860"/>
          </a:xfrm>
          <a:prstGeom prst="roundRect">
            <a:avLst>
              <a:gd name="adj" fmla="val 389546"/>
            </a:avLst>
          </a:prstGeom>
          <a:solidFill>
            <a:srgbClr val="922022"/>
          </a:solidFill>
          <a:ln/>
        </p:spPr>
      </p:sp>
      <p:sp>
        <p:nvSpPr>
          <p:cNvPr id="10" name="Shape 8"/>
          <p:cNvSpPr/>
          <p:nvPr/>
        </p:nvSpPr>
        <p:spPr>
          <a:xfrm>
            <a:off x="7076718" y="3566636"/>
            <a:ext cx="476964" cy="476964"/>
          </a:xfrm>
          <a:prstGeom prst="roundRect">
            <a:avLst>
              <a:gd name="adj" fmla="val 18670"/>
            </a:avLst>
          </a:prstGeom>
          <a:solidFill>
            <a:srgbClr val="790709"/>
          </a:solidFill>
          <a:ln w="7620">
            <a:solidFill>
              <a:srgbClr val="922022"/>
            </a:solidFill>
            <a:prstDash val="solid"/>
          </a:ln>
        </p:spPr>
      </p:sp>
      <p:sp>
        <p:nvSpPr>
          <p:cNvPr id="11" name="Text 9"/>
          <p:cNvSpPr/>
          <p:nvPr/>
        </p:nvSpPr>
        <p:spPr>
          <a:xfrm>
            <a:off x="7238286" y="3663791"/>
            <a:ext cx="153710" cy="282654"/>
          </a:xfrm>
          <a:prstGeom prst="rect">
            <a:avLst/>
          </a:prstGeom>
          <a:noFill/>
          <a:ln/>
        </p:spPr>
        <p:txBody>
          <a:bodyPr wrap="none" lIns="0" tIns="0" rIns="0" bIns="0" rtlCol="0" anchor="t"/>
          <a:lstStyle/>
          <a:p>
            <a:pPr algn="ctr" indent="0" marL="0">
              <a:lnSpc>
                <a:spcPts val="2200"/>
              </a:lnSpc>
              <a:buNone/>
            </a:pPr>
            <a:r>
              <a:rPr lang="en-US" sz="2200" dirty="0">
                <a:solidFill>
                  <a:srgbClr val="E5E0DF"/>
                </a:solidFill>
                <a:latin typeface="Barlow Medium" pitchFamily="34" charset="0"/>
                <a:ea typeface="Barlow Medium" pitchFamily="34" charset="-122"/>
                <a:cs typeface="Barlow Medium" pitchFamily="34" charset="-120"/>
              </a:rPr>
              <a:t>2</a:t>
            </a:r>
            <a:endParaRPr lang="en-US" sz="2200" dirty="0"/>
          </a:p>
        </p:txBody>
      </p:sp>
      <p:sp>
        <p:nvSpPr>
          <p:cNvPr id="12" name="Text 10"/>
          <p:cNvSpPr/>
          <p:nvPr/>
        </p:nvSpPr>
        <p:spPr>
          <a:xfrm>
            <a:off x="8481298" y="3540085"/>
            <a:ext cx="2978229" cy="294442"/>
          </a:xfrm>
          <a:prstGeom prst="rect">
            <a:avLst/>
          </a:prstGeom>
          <a:noFill/>
          <a:ln/>
        </p:spPr>
        <p:txBody>
          <a:bodyPr wrap="none" lIns="0" tIns="0" rIns="0" bIns="0" rtlCol="0" anchor="t"/>
          <a:lstStyle/>
          <a:p>
            <a:pPr algn="l" indent="0" marL="0">
              <a:lnSpc>
                <a:spcPts val="2300"/>
              </a:lnSpc>
              <a:buNone/>
            </a:pPr>
            <a:r>
              <a:rPr lang="en-US" sz="1850" dirty="0">
                <a:solidFill>
                  <a:srgbClr val="E5E0DF"/>
                </a:solidFill>
                <a:latin typeface="Barlow Medium" pitchFamily="34" charset="0"/>
                <a:ea typeface="Barlow Medium" pitchFamily="34" charset="-122"/>
                <a:cs typeface="Barlow Medium" pitchFamily="34" charset="-120"/>
              </a:rPr>
              <a:t>AI-powered Decision-making</a:t>
            </a:r>
            <a:endParaRPr lang="en-US" sz="1850" dirty="0"/>
          </a:p>
        </p:txBody>
      </p:sp>
      <p:sp>
        <p:nvSpPr>
          <p:cNvPr id="13" name="Text 11"/>
          <p:cNvSpPr/>
          <p:nvPr/>
        </p:nvSpPr>
        <p:spPr>
          <a:xfrm>
            <a:off x="8481298" y="3961686"/>
            <a:ext cx="5407104" cy="1696045"/>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Barlow" pitchFamily="34" charset="0"/>
                <a:ea typeface="Barlow" pitchFamily="34" charset="-122"/>
                <a:cs typeface="Barlow" pitchFamily="34" charset="-120"/>
              </a:rPr>
              <a:t>The integration of sophisticated AI algorithms, built on a foundation of C programming, will allow the autonomous car to make increasingly complex and contextual decisions, adapting to a wide range of driving scenarios and delivering a more seamless and intelligent driving experience.</a:t>
            </a:r>
            <a:endParaRPr lang="en-US" sz="1650" dirty="0"/>
          </a:p>
        </p:txBody>
      </p:sp>
      <p:sp>
        <p:nvSpPr>
          <p:cNvPr id="14" name="Shape 12"/>
          <p:cNvSpPr/>
          <p:nvPr/>
        </p:nvSpPr>
        <p:spPr>
          <a:xfrm>
            <a:off x="6357580" y="5487114"/>
            <a:ext cx="741998" cy="22860"/>
          </a:xfrm>
          <a:prstGeom prst="roundRect">
            <a:avLst>
              <a:gd name="adj" fmla="val 389546"/>
            </a:avLst>
          </a:prstGeom>
          <a:solidFill>
            <a:srgbClr val="922022"/>
          </a:solidFill>
          <a:ln/>
        </p:spPr>
      </p:sp>
      <p:sp>
        <p:nvSpPr>
          <p:cNvPr id="15" name="Shape 13"/>
          <p:cNvSpPr/>
          <p:nvPr/>
        </p:nvSpPr>
        <p:spPr>
          <a:xfrm>
            <a:off x="7076718" y="5260062"/>
            <a:ext cx="476964" cy="476964"/>
          </a:xfrm>
          <a:prstGeom prst="roundRect">
            <a:avLst>
              <a:gd name="adj" fmla="val 18670"/>
            </a:avLst>
          </a:prstGeom>
          <a:solidFill>
            <a:srgbClr val="790709"/>
          </a:solidFill>
          <a:ln w="7620">
            <a:solidFill>
              <a:srgbClr val="922022"/>
            </a:solidFill>
            <a:prstDash val="solid"/>
          </a:ln>
        </p:spPr>
      </p:sp>
      <p:sp>
        <p:nvSpPr>
          <p:cNvPr id="16" name="Text 14"/>
          <p:cNvSpPr/>
          <p:nvPr/>
        </p:nvSpPr>
        <p:spPr>
          <a:xfrm>
            <a:off x="7241143" y="5357217"/>
            <a:ext cx="148114" cy="282654"/>
          </a:xfrm>
          <a:prstGeom prst="rect">
            <a:avLst/>
          </a:prstGeom>
          <a:noFill/>
          <a:ln/>
        </p:spPr>
        <p:txBody>
          <a:bodyPr wrap="none" lIns="0" tIns="0" rIns="0" bIns="0" rtlCol="0" anchor="t"/>
          <a:lstStyle/>
          <a:p>
            <a:pPr algn="ctr" indent="0" marL="0">
              <a:lnSpc>
                <a:spcPts val="2200"/>
              </a:lnSpc>
              <a:buNone/>
            </a:pPr>
            <a:r>
              <a:rPr lang="en-US" sz="2200" dirty="0">
                <a:solidFill>
                  <a:srgbClr val="E5E0DF"/>
                </a:solidFill>
                <a:latin typeface="Barlow Medium" pitchFamily="34" charset="0"/>
                <a:ea typeface="Barlow Medium" pitchFamily="34" charset="-122"/>
                <a:cs typeface="Barlow Medium" pitchFamily="34" charset="-120"/>
              </a:rPr>
              <a:t>3</a:t>
            </a:r>
            <a:endParaRPr lang="en-US" sz="2200" dirty="0"/>
          </a:p>
        </p:txBody>
      </p:sp>
      <p:sp>
        <p:nvSpPr>
          <p:cNvPr id="17" name="Text 15"/>
          <p:cNvSpPr/>
          <p:nvPr/>
        </p:nvSpPr>
        <p:spPr>
          <a:xfrm>
            <a:off x="3000375" y="5233511"/>
            <a:ext cx="3148727" cy="294442"/>
          </a:xfrm>
          <a:prstGeom prst="rect">
            <a:avLst/>
          </a:prstGeom>
          <a:noFill/>
          <a:ln/>
        </p:spPr>
        <p:txBody>
          <a:bodyPr wrap="none" lIns="0" tIns="0" rIns="0" bIns="0" rtlCol="0" anchor="t"/>
          <a:lstStyle/>
          <a:p>
            <a:pPr algn="r" indent="0" marL="0">
              <a:lnSpc>
                <a:spcPts val="2300"/>
              </a:lnSpc>
              <a:buNone/>
            </a:pPr>
            <a:r>
              <a:rPr lang="en-US" sz="1850" dirty="0">
                <a:solidFill>
                  <a:srgbClr val="E5E0DF"/>
                </a:solidFill>
                <a:latin typeface="Barlow Medium" pitchFamily="34" charset="0"/>
                <a:ea typeface="Barlow Medium" pitchFamily="34" charset="-122"/>
                <a:cs typeface="Barlow Medium" pitchFamily="34" charset="-120"/>
              </a:rPr>
              <a:t>Connectivity and Collaboration</a:t>
            </a:r>
            <a:endParaRPr lang="en-US" sz="1850" dirty="0"/>
          </a:p>
        </p:txBody>
      </p:sp>
      <p:sp>
        <p:nvSpPr>
          <p:cNvPr id="18" name="Text 16"/>
          <p:cNvSpPr/>
          <p:nvPr/>
        </p:nvSpPr>
        <p:spPr>
          <a:xfrm>
            <a:off x="741998" y="5655112"/>
            <a:ext cx="5407104" cy="1696045"/>
          </a:xfrm>
          <a:prstGeom prst="rect">
            <a:avLst/>
          </a:prstGeom>
          <a:noFill/>
          <a:ln/>
        </p:spPr>
        <p:txBody>
          <a:bodyPr wrap="square" lIns="0" tIns="0" rIns="0" bIns="0" rtlCol="0" anchor="t"/>
          <a:lstStyle/>
          <a:p>
            <a:pPr algn="r" indent="0" marL="0">
              <a:lnSpc>
                <a:spcPts val="2650"/>
              </a:lnSpc>
              <a:buNone/>
            </a:pPr>
            <a:r>
              <a:rPr lang="en-US" sz="1650" dirty="0">
                <a:solidFill>
                  <a:srgbClr val="E5E0DF"/>
                </a:solidFill>
                <a:latin typeface="Barlow" pitchFamily="34" charset="0"/>
                <a:ea typeface="Barlow" pitchFamily="34" charset="-122"/>
                <a:cs typeface="Barlow" pitchFamily="34" charset="-120"/>
              </a:rPr>
              <a:t>As autonomous cars become more widespread, the development of vehicle-to-vehicle (V2V) and vehicle-to-infrastructure (V2I) communication protocols will enable cars to share information and coordinate their movements, further enhancing safety and efficiency on the roads.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385935" y="2649498"/>
            <a:ext cx="5002411" cy="2930604"/>
          </a:xfrm>
          <a:prstGeom prst="rect">
            <a:avLst/>
          </a:prstGeom>
        </p:spPr>
      </p:pic>
      <p:sp>
        <p:nvSpPr>
          <p:cNvPr id="3" name="Text 0"/>
          <p:cNvSpPr/>
          <p:nvPr/>
        </p:nvSpPr>
        <p:spPr>
          <a:xfrm>
            <a:off x="677466" y="687110"/>
            <a:ext cx="7789069" cy="1075373"/>
          </a:xfrm>
          <a:prstGeom prst="rect">
            <a:avLst/>
          </a:prstGeom>
          <a:noFill/>
          <a:ln/>
        </p:spPr>
        <p:txBody>
          <a:bodyPr wrap="square" lIns="0" tIns="0" rIns="0" bIns="0" rtlCol="0" anchor="t"/>
          <a:lstStyle/>
          <a:p>
            <a:pPr indent="0" marL="0">
              <a:lnSpc>
                <a:spcPts val="4200"/>
              </a:lnSpc>
              <a:buNone/>
            </a:pPr>
            <a:r>
              <a:rPr lang="en-US" sz="3350" dirty="0">
                <a:solidFill>
                  <a:srgbClr val="FFFFFF"/>
                </a:solidFill>
                <a:latin typeface="Barlow Medium" pitchFamily="34" charset="0"/>
                <a:ea typeface="Barlow Medium" pitchFamily="34" charset="-122"/>
                <a:cs typeface="Barlow Medium" pitchFamily="34" charset="-120"/>
              </a:rPr>
              <a:t>Developing a Robotic Vehicle for Autonomous Navigation</a:t>
            </a:r>
            <a:endParaRPr lang="en-US" sz="3350" dirty="0"/>
          </a:p>
        </p:txBody>
      </p:sp>
      <p:sp>
        <p:nvSpPr>
          <p:cNvPr id="4" name="Shape 1"/>
          <p:cNvSpPr/>
          <p:nvPr/>
        </p:nvSpPr>
        <p:spPr>
          <a:xfrm>
            <a:off x="956310" y="2052757"/>
            <a:ext cx="22860" cy="5489734"/>
          </a:xfrm>
          <a:prstGeom prst="roundRect">
            <a:avLst>
              <a:gd name="adj" fmla="val 355678"/>
            </a:avLst>
          </a:prstGeom>
          <a:solidFill>
            <a:srgbClr val="922022"/>
          </a:solidFill>
          <a:ln/>
        </p:spPr>
      </p:sp>
      <p:sp>
        <p:nvSpPr>
          <p:cNvPr id="5" name="Shape 2"/>
          <p:cNvSpPr/>
          <p:nvPr/>
        </p:nvSpPr>
        <p:spPr>
          <a:xfrm>
            <a:off x="1162645" y="2476857"/>
            <a:ext cx="677466" cy="22860"/>
          </a:xfrm>
          <a:prstGeom prst="roundRect">
            <a:avLst>
              <a:gd name="adj" fmla="val 355678"/>
            </a:avLst>
          </a:prstGeom>
          <a:solidFill>
            <a:srgbClr val="922022"/>
          </a:solidFill>
          <a:ln/>
        </p:spPr>
      </p:sp>
      <p:sp>
        <p:nvSpPr>
          <p:cNvPr id="6" name="Shape 3"/>
          <p:cNvSpPr/>
          <p:nvPr/>
        </p:nvSpPr>
        <p:spPr>
          <a:xfrm>
            <a:off x="749975" y="2270522"/>
            <a:ext cx="435531" cy="435531"/>
          </a:xfrm>
          <a:prstGeom prst="roundRect">
            <a:avLst>
              <a:gd name="adj" fmla="val 18669"/>
            </a:avLst>
          </a:prstGeom>
          <a:solidFill>
            <a:srgbClr val="790709"/>
          </a:solidFill>
          <a:ln w="7620">
            <a:solidFill>
              <a:srgbClr val="922022"/>
            </a:solidFill>
            <a:prstDash val="solid"/>
          </a:ln>
        </p:spPr>
      </p:sp>
      <p:sp>
        <p:nvSpPr>
          <p:cNvPr id="7" name="Text 4"/>
          <p:cNvSpPr/>
          <p:nvPr/>
        </p:nvSpPr>
        <p:spPr>
          <a:xfrm>
            <a:off x="922258" y="2359223"/>
            <a:ext cx="90845" cy="258128"/>
          </a:xfrm>
          <a:prstGeom prst="rect">
            <a:avLst/>
          </a:prstGeom>
          <a:noFill/>
          <a:ln/>
        </p:spPr>
        <p:txBody>
          <a:bodyPr wrap="none" lIns="0" tIns="0" rIns="0" bIns="0" rtlCol="0" anchor="t"/>
          <a:lstStyle/>
          <a:p>
            <a:pPr algn="ctr" indent="0" marL="0">
              <a:lnSpc>
                <a:spcPts val="2000"/>
              </a:lnSpc>
              <a:buNone/>
            </a:pPr>
            <a:r>
              <a:rPr lang="en-US" sz="2000" dirty="0">
                <a:solidFill>
                  <a:srgbClr val="E5E0DF"/>
                </a:solidFill>
                <a:latin typeface="Barlow Medium" pitchFamily="34" charset="0"/>
                <a:ea typeface="Barlow Medium" pitchFamily="34" charset="-122"/>
                <a:cs typeface="Barlow Medium" pitchFamily="34" charset="-120"/>
              </a:rPr>
              <a:t>1</a:t>
            </a:r>
            <a:endParaRPr lang="en-US" sz="2000" dirty="0"/>
          </a:p>
        </p:txBody>
      </p:sp>
      <p:sp>
        <p:nvSpPr>
          <p:cNvPr id="8" name="Text 5"/>
          <p:cNvSpPr/>
          <p:nvPr/>
        </p:nvSpPr>
        <p:spPr>
          <a:xfrm>
            <a:off x="2032397" y="2246233"/>
            <a:ext cx="2150983" cy="268843"/>
          </a:xfrm>
          <a:prstGeom prst="rect">
            <a:avLst/>
          </a:prstGeom>
          <a:noFill/>
          <a:ln/>
        </p:spPr>
        <p:txBody>
          <a:bodyPr wrap="none" lIns="0" tIns="0" rIns="0" bIns="0" rtlCol="0" anchor="t"/>
          <a:lstStyle/>
          <a:p>
            <a:pPr algn="l" indent="0" marL="0">
              <a:lnSpc>
                <a:spcPts val="2100"/>
              </a:lnSpc>
              <a:buNone/>
            </a:pPr>
            <a:r>
              <a:rPr lang="en-US" sz="1650" dirty="0">
                <a:solidFill>
                  <a:srgbClr val="E5E0DF"/>
                </a:solidFill>
                <a:latin typeface="Barlow Medium" pitchFamily="34" charset="0"/>
                <a:ea typeface="Barlow Medium" pitchFamily="34" charset="-122"/>
                <a:cs typeface="Barlow Medium" pitchFamily="34" charset="-120"/>
              </a:rPr>
              <a:t>Sensor Integration</a:t>
            </a:r>
            <a:endParaRPr lang="en-US" sz="1650" dirty="0"/>
          </a:p>
        </p:txBody>
      </p:sp>
      <p:sp>
        <p:nvSpPr>
          <p:cNvPr id="9" name="Text 6"/>
          <p:cNvSpPr/>
          <p:nvPr/>
        </p:nvSpPr>
        <p:spPr>
          <a:xfrm>
            <a:off x="2032397" y="2631162"/>
            <a:ext cx="6434138" cy="929045"/>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At the heart of the autonomous car project is the integration of advanced sensors, such as ultrasonic, infrared, and visual sensors, to provide the vehicle with a comprehensive understanding of its surroundings in real-time.</a:t>
            </a:r>
            <a:endParaRPr lang="en-US" sz="1500" dirty="0"/>
          </a:p>
        </p:txBody>
      </p:sp>
      <p:sp>
        <p:nvSpPr>
          <p:cNvPr id="10" name="Shape 7"/>
          <p:cNvSpPr/>
          <p:nvPr/>
        </p:nvSpPr>
        <p:spPr>
          <a:xfrm>
            <a:off x="1162645" y="4371261"/>
            <a:ext cx="677466" cy="22860"/>
          </a:xfrm>
          <a:prstGeom prst="roundRect">
            <a:avLst>
              <a:gd name="adj" fmla="val 355678"/>
            </a:avLst>
          </a:prstGeom>
          <a:solidFill>
            <a:srgbClr val="922022"/>
          </a:solidFill>
          <a:ln/>
        </p:spPr>
      </p:sp>
      <p:sp>
        <p:nvSpPr>
          <p:cNvPr id="11" name="Shape 8"/>
          <p:cNvSpPr/>
          <p:nvPr/>
        </p:nvSpPr>
        <p:spPr>
          <a:xfrm>
            <a:off x="749975" y="4164925"/>
            <a:ext cx="435531" cy="435531"/>
          </a:xfrm>
          <a:prstGeom prst="roundRect">
            <a:avLst>
              <a:gd name="adj" fmla="val 18669"/>
            </a:avLst>
          </a:prstGeom>
          <a:solidFill>
            <a:srgbClr val="790709"/>
          </a:solidFill>
          <a:ln w="7620">
            <a:solidFill>
              <a:srgbClr val="922022"/>
            </a:solidFill>
            <a:prstDash val="solid"/>
          </a:ln>
        </p:spPr>
      </p:sp>
      <p:sp>
        <p:nvSpPr>
          <p:cNvPr id="12" name="Text 9"/>
          <p:cNvSpPr/>
          <p:nvPr/>
        </p:nvSpPr>
        <p:spPr>
          <a:xfrm>
            <a:off x="897493" y="4253627"/>
            <a:ext cx="140375" cy="258128"/>
          </a:xfrm>
          <a:prstGeom prst="rect">
            <a:avLst/>
          </a:prstGeom>
          <a:noFill/>
          <a:ln/>
        </p:spPr>
        <p:txBody>
          <a:bodyPr wrap="none" lIns="0" tIns="0" rIns="0" bIns="0" rtlCol="0" anchor="t"/>
          <a:lstStyle/>
          <a:p>
            <a:pPr algn="ctr" indent="0" marL="0">
              <a:lnSpc>
                <a:spcPts val="2000"/>
              </a:lnSpc>
              <a:buNone/>
            </a:pPr>
            <a:r>
              <a:rPr lang="en-US" sz="2000" dirty="0">
                <a:solidFill>
                  <a:srgbClr val="E5E0DF"/>
                </a:solidFill>
                <a:latin typeface="Barlow Medium" pitchFamily="34" charset="0"/>
                <a:ea typeface="Barlow Medium" pitchFamily="34" charset="-122"/>
                <a:cs typeface="Barlow Medium" pitchFamily="34" charset="-120"/>
              </a:rPr>
              <a:t>2</a:t>
            </a:r>
            <a:endParaRPr lang="en-US" sz="2000" dirty="0"/>
          </a:p>
        </p:txBody>
      </p:sp>
      <p:sp>
        <p:nvSpPr>
          <p:cNvPr id="13" name="Text 10"/>
          <p:cNvSpPr/>
          <p:nvPr/>
        </p:nvSpPr>
        <p:spPr>
          <a:xfrm>
            <a:off x="2032397" y="4140637"/>
            <a:ext cx="2150983" cy="268843"/>
          </a:xfrm>
          <a:prstGeom prst="rect">
            <a:avLst/>
          </a:prstGeom>
          <a:noFill/>
          <a:ln/>
        </p:spPr>
        <p:txBody>
          <a:bodyPr wrap="none" lIns="0" tIns="0" rIns="0" bIns="0" rtlCol="0" anchor="t"/>
          <a:lstStyle/>
          <a:p>
            <a:pPr algn="l" indent="0" marL="0">
              <a:lnSpc>
                <a:spcPts val="2100"/>
              </a:lnSpc>
              <a:buNone/>
            </a:pPr>
            <a:r>
              <a:rPr lang="en-US" sz="1650" dirty="0">
                <a:solidFill>
                  <a:srgbClr val="E5E0DF"/>
                </a:solidFill>
                <a:latin typeface="Barlow Medium" pitchFamily="34" charset="0"/>
                <a:ea typeface="Barlow Medium" pitchFamily="34" charset="-122"/>
                <a:cs typeface="Barlow Medium" pitchFamily="34" charset="-120"/>
              </a:rPr>
              <a:t>Control Systems</a:t>
            </a:r>
            <a:endParaRPr lang="en-US" sz="1650" dirty="0"/>
          </a:p>
        </p:txBody>
      </p:sp>
      <p:sp>
        <p:nvSpPr>
          <p:cNvPr id="14" name="Text 11"/>
          <p:cNvSpPr/>
          <p:nvPr/>
        </p:nvSpPr>
        <p:spPr>
          <a:xfrm>
            <a:off x="2032397" y="4525566"/>
            <a:ext cx="6434138" cy="929045"/>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Sophisticated control algorithms, programmed in C, are implemented to process sensor data and make decisions about the car's speed, direction, and trajectory, ensuring smooth and safe navigation.</a:t>
            </a:r>
            <a:endParaRPr lang="en-US" sz="1500" dirty="0"/>
          </a:p>
        </p:txBody>
      </p:sp>
      <p:sp>
        <p:nvSpPr>
          <p:cNvPr id="15" name="Shape 12"/>
          <p:cNvSpPr/>
          <p:nvPr/>
        </p:nvSpPr>
        <p:spPr>
          <a:xfrm>
            <a:off x="1162645" y="6265664"/>
            <a:ext cx="677466" cy="22860"/>
          </a:xfrm>
          <a:prstGeom prst="roundRect">
            <a:avLst>
              <a:gd name="adj" fmla="val 355678"/>
            </a:avLst>
          </a:prstGeom>
          <a:solidFill>
            <a:srgbClr val="922022"/>
          </a:solidFill>
          <a:ln/>
        </p:spPr>
      </p:sp>
      <p:sp>
        <p:nvSpPr>
          <p:cNvPr id="16" name="Shape 13"/>
          <p:cNvSpPr/>
          <p:nvPr/>
        </p:nvSpPr>
        <p:spPr>
          <a:xfrm>
            <a:off x="749975" y="6059329"/>
            <a:ext cx="435531" cy="435531"/>
          </a:xfrm>
          <a:prstGeom prst="roundRect">
            <a:avLst>
              <a:gd name="adj" fmla="val 18669"/>
            </a:avLst>
          </a:prstGeom>
          <a:solidFill>
            <a:srgbClr val="790709"/>
          </a:solidFill>
          <a:ln w="7620">
            <a:solidFill>
              <a:srgbClr val="922022"/>
            </a:solidFill>
            <a:prstDash val="solid"/>
          </a:ln>
        </p:spPr>
      </p:sp>
      <p:sp>
        <p:nvSpPr>
          <p:cNvPr id="17" name="Text 14"/>
          <p:cNvSpPr/>
          <p:nvPr/>
        </p:nvSpPr>
        <p:spPr>
          <a:xfrm>
            <a:off x="900113" y="6148030"/>
            <a:ext cx="135255" cy="258128"/>
          </a:xfrm>
          <a:prstGeom prst="rect">
            <a:avLst/>
          </a:prstGeom>
          <a:noFill/>
          <a:ln/>
        </p:spPr>
        <p:txBody>
          <a:bodyPr wrap="none" lIns="0" tIns="0" rIns="0" bIns="0" rtlCol="0" anchor="t"/>
          <a:lstStyle/>
          <a:p>
            <a:pPr algn="ctr" indent="0" marL="0">
              <a:lnSpc>
                <a:spcPts val="2000"/>
              </a:lnSpc>
              <a:buNone/>
            </a:pPr>
            <a:r>
              <a:rPr lang="en-US" sz="2000" dirty="0">
                <a:solidFill>
                  <a:srgbClr val="E5E0DF"/>
                </a:solidFill>
                <a:latin typeface="Barlow Medium" pitchFamily="34" charset="0"/>
                <a:ea typeface="Barlow Medium" pitchFamily="34" charset="-122"/>
                <a:cs typeface="Barlow Medium" pitchFamily="34" charset="-120"/>
              </a:rPr>
              <a:t>3</a:t>
            </a:r>
            <a:endParaRPr lang="en-US" sz="2000" dirty="0"/>
          </a:p>
        </p:txBody>
      </p:sp>
      <p:sp>
        <p:nvSpPr>
          <p:cNvPr id="18" name="Text 15"/>
          <p:cNvSpPr/>
          <p:nvPr/>
        </p:nvSpPr>
        <p:spPr>
          <a:xfrm>
            <a:off x="2032397" y="6035040"/>
            <a:ext cx="2150983" cy="268843"/>
          </a:xfrm>
          <a:prstGeom prst="rect">
            <a:avLst/>
          </a:prstGeom>
          <a:noFill/>
          <a:ln/>
        </p:spPr>
        <p:txBody>
          <a:bodyPr wrap="none" lIns="0" tIns="0" rIns="0" bIns="0" rtlCol="0" anchor="t"/>
          <a:lstStyle/>
          <a:p>
            <a:pPr algn="l" indent="0" marL="0">
              <a:lnSpc>
                <a:spcPts val="2100"/>
              </a:lnSpc>
              <a:buNone/>
            </a:pPr>
            <a:r>
              <a:rPr lang="en-US" sz="1650" dirty="0">
                <a:solidFill>
                  <a:srgbClr val="E5E0DF"/>
                </a:solidFill>
                <a:latin typeface="Barlow Medium" pitchFamily="34" charset="0"/>
                <a:ea typeface="Barlow Medium" pitchFamily="34" charset="-122"/>
                <a:cs typeface="Barlow Medium" pitchFamily="34" charset="-120"/>
              </a:rPr>
              <a:t>Obstacle Avoidance</a:t>
            </a:r>
            <a:endParaRPr lang="en-US" sz="1650" dirty="0"/>
          </a:p>
        </p:txBody>
      </p:sp>
      <p:sp>
        <p:nvSpPr>
          <p:cNvPr id="19" name="Text 16"/>
          <p:cNvSpPr/>
          <p:nvPr/>
        </p:nvSpPr>
        <p:spPr>
          <a:xfrm>
            <a:off x="2032397" y="6419969"/>
            <a:ext cx="6434138" cy="929045"/>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The car is designed to detect obstacles in its path and respond accordingly, utilizing strategies such as stopping, turning left, or turning right to safely navigate around potential hazards.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822484"/>
            <a:ext cx="12902327" cy="1371600"/>
          </a:xfrm>
          <a:prstGeom prst="rect">
            <a:avLst/>
          </a:prstGeom>
          <a:noFill/>
          <a:ln/>
        </p:spPr>
        <p:txBody>
          <a:bodyPr wrap="square" lIns="0" tIns="0" rIns="0" bIns="0" rtlCol="0" anchor="t"/>
          <a:lstStyle/>
          <a:p>
            <a:pPr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Ultrasonic Sensor: Real-Time Obstacle Detection and Distance Measurement</a:t>
            </a:r>
            <a:endParaRPr lang="en-US" sz="4300" dirty="0"/>
          </a:p>
        </p:txBody>
      </p:sp>
      <p:sp>
        <p:nvSpPr>
          <p:cNvPr id="3" name="Shape 1"/>
          <p:cNvSpPr/>
          <p:nvPr/>
        </p:nvSpPr>
        <p:spPr>
          <a:xfrm>
            <a:off x="864037" y="2965490"/>
            <a:ext cx="555427" cy="555427"/>
          </a:xfrm>
          <a:prstGeom prst="roundRect">
            <a:avLst>
              <a:gd name="adj" fmla="val 18669"/>
            </a:avLst>
          </a:prstGeom>
          <a:solidFill>
            <a:srgbClr val="790709"/>
          </a:solidFill>
          <a:ln w="15240">
            <a:solidFill>
              <a:srgbClr val="922022"/>
            </a:solidFill>
            <a:prstDash val="solid"/>
          </a:ln>
        </p:spPr>
      </p:sp>
      <p:sp>
        <p:nvSpPr>
          <p:cNvPr id="4" name="Text 2"/>
          <p:cNvSpPr/>
          <p:nvPr/>
        </p:nvSpPr>
        <p:spPr>
          <a:xfrm>
            <a:off x="1083826" y="3078599"/>
            <a:ext cx="115848" cy="329208"/>
          </a:xfrm>
          <a:prstGeom prst="rect">
            <a:avLst/>
          </a:prstGeom>
          <a:noFill/>
          <a:ln/>
        </p:spPr>
        <p:txBody>
          <a:bodyPr wrap="none" lIns="0" tIns="0" rIns="0" bIns="0" rtlCol="0" anchor="t"/>
          <a:lstStyle/>
          <a:p>
            <a:pPr algn="ctr" indent="0" marL="0">
              <a:lnSpc>
                <a:spcPts val="2550"/>
              </a:lnSpc>
              <a:buNone/>
            </a:pPr>
            <a:r>
              <a:rPr lang="en-US" sz="2550" dirty="0">
                <a:solidFill>
                  <a:srgbClr val="E5E0DF"/>
                </a:solidFill>
                <a:latin typeface="Barlow Medium" pitchFamily="34" charset="0"/>
                <a:ea typeface="Barlow Medium" pitchFamily="34" charset="-122"/>
                <a:cs typeface="Barlow Medium" pitchFamily="34" charset="-120"/>
              </a:rPr>
              <a:t>1</a:t>
            </a:r>
            <a:endParaRPr lang="en-US" sz="2550" dirty="0"/>
          </a:p>
        </p:txBody>
      </p:sp>
      <p:sp>
        <p:nvSpPr>
          <p:cNvPr id="5" name="Text 3"/>
          <p:cNvSpPr/>
          <p:nvPr/>
        </p:nvSpPr>
        <p:spPr>
          <a:xfrm>
            <a:off x="1666280" y="2965490"/>
            <a:ext cx="2743200" cy="342900"/>
          </a:xfrm>
          <a:prstGeom prst="rect">
            <a:avLst/>
          </a:prstGeom>
          <a:noFill/>
          <a:ln/>
        </p:spPr>
        <p:txBody>
          <a:bodyPr wrap="none" lIns="0" tIns="0" rIns="0" bIns="0" rtlCol="0" anchor="t"/>
          <a:lstStyle/>
          <a:p>
            <a:pPr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Distance Measurement</a:t>
            </a:r>
            <a:endParaRPr lang="en-US" sz="2150" dirty="0"/>
          </a:p>
        </p:txBody>
      </p:sp>
      <p:sp>
        <p:nvSpPr>
          <p:cNvPr id="6" name="Text 4"/>
          <p:cNvSpPr/>
          <p:nvPr/>
        </p:nvSpPr>
        <p:spPr>
          <a:xfrm>
            <a:off x="1666280" y="3456503"/>
            <a:ext cx="3333988" cy="3950494"/>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The ultrasonic sensor plays a crucial role in the autonomous car project, allowing the vehicle to measure the distance to nearby objects in real-time. This data is essential for the car's decision-making process when it comes to navigating safely around obstacles.</a:t>
            </a:r>
            <a:endParaRPr lang="en-US" sz="1900" dirty="0"/>
          </a:p>
        </p:txBody>
      </p:sp>
      <p:sp>
        <p:nvSpPr>
          <p:cNvPr id="7" name="Shape 5"/>
          <p:cNvSpPr/>
          <p:nvPr/>
        </p:nvSpPr>
        <p:spPr>
          <a:xfrm>
            <a:off x="5247084" y="2965490"/>
            <a:ext cx="555427" cy="555427"/>
          </a:xfrm>
          <a:prstGeom prst="roundRect">
            <a:avLst>
              <a:gd name="adj" fmla="val 18669"/>
            </a:avLst>
          </a:prstGeom>
          <a:solidFill>
            <a:srgbClr val="790709"/>
          </a:solidFill>
          <a:ln w="15240">
            <a:solidFill>
              <a:srgbClr val="922022"/>
            </a:solidFill>
            <a:prstDash val="solid"/>
          </a:ln>
        </p:spPr>
      </p:sp>
      <p:sp>
        <p:nvSpPr>
          <p:cNvPr id="8" name="Text 6"/>
          <p:cNvSpPr/>
          <p:nvPr/>
        </p:nvSpPr>
        <p:spPr>
          <a:xfrm>
            <a:off x="5435203" y="3078599"/>
            <a:ext cx="179070" cy="329208"/>
          </a:xfrm>
          <a:prstGeom prst="rect">
            <a:avLst/>
          </a:prstGeom>
          <a:noFill/>
          <a:ln/>
        </p:spPr>
        <p:txBody>
          <a:bodyPr wrap="none" lIns="0" tIns="0" rIns="0" bIns="0" rtlCol="0" anchor="t"/>
          <a:lstStyle/>
          <a:p>
            <a:pPr algn="ctr" indent="0" marL="0">
              <a:lnSpc>
                <a:spcPts val="2550"/>
              </a:lnSpc>
              <a:buNone/>
            </a:pPr>
            <a:r>
              <a:rPr lang="en-US" sz="2550" dirty="0">
                <a:solidFill>
                  <a:srgbClr val="E5E0DF"/>
                </a:solidFill>
                <a:latin typeface="Barlow Medium" pitchFamily="34" charset="0"/>
                <a:ea typeface="Barlow Medium" pitchFamily="34" charset="-122"/>
                <a:cs typeface="Barlow Medium" pitchFamily="34" charset="-120"/>
              </a:rPr>
              <a:t>2</a:t>
            </a:r>
            <a:endParaRPr lang="en-US" sz="2550" dirty="0"/>
          </a:p>
        </p:txBody>
      </p:sp>
      <p:sp>
        <p:nvSpPr>
          <p:cNvPr id="9" name="Text 7"/>
          <p:cNvSpPr/>
          <p:nvPr/>
        </p:nvSpPr>
        <p:spPr>
          <a:xfrm>
            <a:off x="6049328" y="2965490"/>
            <a:ext cx="2743200" cy="342900"/>
          </a:xfrm>
          <a:prstGeom prst="rect">
            <a:avLst/>
          </a:prstGeom>
          <a:noFill/>
          <a:ln/>
        </p:spPr>
        <p:txBody>
          <a:bodyPr wrap="none" lIns="0" tIns="0" rIns="0" bIns="0" rtlCol="0" anchor="t"/>
          <a:lstStyle/>
          <a:p>
            <a:pPr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Obstacle Detection</a:t>
            </a:r>
            <a:endParaRPr lang="en-US" sz="2150" dirty="0"/>
          </a:p>
        </p:txBody>
      </p:sp>
      <p:sp>
        <p:nvSpPr>
          <p:cNvPr id="10" name="Text 8"/>
          <p:cNvSpPr/>
          <p:nvPr/>
        </p:nvSpPr>
        <p:spPr>
          <a:xfrm>
            <a:off x="6049328" y="3456503"/>
            <a:ext cx="3333988" cy="3555444"/>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By continuously scanning the environment, the ultrasonic sensor can detect the presence of obstacles in the car's path, triggering the necessary responses to avoid collisions and ensure the safety of the vehicle and its occupants.</a:t>
            </a:r>
            <a:endParaRPr lang="en-US" sz="1900" dirty="0"/>
          </a:p>
        </p:txBody>
      </p:sp>
      <p:sp>
        <p:nvSpPr>
          <p:cNvPr id="11" name="Shape 9"/>
          <p:cNvSpPr/>
          <p:nvPr/>
        </p:nvSpPr>
        <p:spPr>
          <a:xfrm>
            <a:off x="9630132" y="2965490"/>
            <a:ext cx="555427" cy="555427"/>
          </a:xfrm>
          <a:prstGeom prst="roundRect">
            <a:avLst>
              <a:gd name="adj" fmla="val 18669"/>
            </a:avLst>
          </a:prstGeom>
          <a:solidFill>
            <a:srgbClr val="790709"/>
          </a:solidFill>
          <a:ln w="15240">
            <a:solidFill>
              <a:srgbClr val="922022"/>
            </a:solidFill>
            <a:prstDash val="solid"/>
          </a:ln>
        </p:spPr>
      </p:sp>
      <p:sp>
        <p:nvSpPr>
          <p:cNvPr id="12" name="Text 10"/>
          <p:cNvSpPr/>
          <p:nvPr/>
        </p:nvSpPr>
        <p:spPr>
          <a:xfrm>
            <a:off x="9821585" y="3078599"/>
            <a:ext cx="172522" cy="329208"/>
          </a:xfrm>
          <a:prstGeom prst="rect">
            <a:avLst/>
          </a:prstGeom>
          <a:noFill/>
          <a:ln/>
        </p:spPr>
        <p:txBody>
          <a:bodyPr wrap="none" lIns="0" tIns="0" rIns="0" bIns="0" rtlCol="0" anchor="t"/>
          <a:lstStyle/>
          <a:p>
            <a:pPr algn="ctr" indent="0" marL="0">
              <a:lnSpc>
                <a:spcPts val="2550"/>
              </a:lnSpc>
              <a:buNone/>
            </a:pPr>
            <a:r>
              <a:rPr lang="en-US" sz="2550" dirty="0">
                <a:solidFill>
                  <a:srgbClr val="E5E0DF"/>
                </a:solidFill>
                <a:latin typeface="Barlow Medium" pitchFamily="34" charset="0"/>
                <a:ea typeface="Barlow Medium" pitchFamily="34" charset="-122"/>
                <a:cs typeface="Barlow Medium" pitchFamily="34" charset="-120"/>
              </a:rPr>
              <a:t>3</a:t>
            </a:r>
            <a:endParaRPr lang="en-US" sz="2550" dirty="0"/>
          </a:p>
        </p:txBody>
      </p:sp>
      <p:sp>
        <p:nvSpPr>
          <p:cNvPr id="13" name="Text 11"/>
          <p:cNvSpPr/>
          <p:nvPr/>
        </p:nvSpPr>
        <p:spPr>
          <a:xfrm>
            <a:off x="10432375" y="2965490"/>
            <a:ext cx="2743200" cy="342900"/>
          </a:xfrm>
          <a:prstGeom prst="rect">
            <a:avLst/>
          </a:prstGeom>
          <a:noFill/>
          <a:ln/>
        </p:spPr>
        <p:txBody>
          <a:bodyPr wrap="none" lIns="0" tIns="0" rIns="0" bIns="0" rtlCol="0" anchor="t"/>
          <a:lstStyle/>
          <a:p>
            <a:pPr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Sensor Integration</a:t>
            </a:r>
            <a:endParaRPr lang="en-US" sz="2150" dirty="0"/>
          </a:p>
        </p:txBody>
      </p:sp>
      <p:sp>
        <p:nvSpPr>
          <p:cNvPr id="14" name="Text 12"/>
          <p:cNvSpPr/>
          <p:nvPr/>
        </p:nvSpPr>
        <p:spPr>
          <a:xfrm>
            <a:off x="10432375" y="3456503"/>
            <a:ext cx="3333988" cy="2765346"/>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The ultrasonic sensor's data is seamlessly integrated with the car's control systems, allowing the C programming-based algorithms to make informed decisions about the vehicle's movement and trajectory.</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4862" y="1602462"/>
            <a:ext cx="5024676" cy="5024676"/>
          </a:xfrm>
          <a:prstGeom prst="rect">
            <a:avLst/>
          </a:prstGeom>
        </p:spPr>
      </p:pic>
      <p:sp>
        <p:nvSpPr>
          <p:cNvPr id="4" name="Text 0"/>
          <p:cNvSpPr/>
          <p:nvPr/>
        </p:nvSpPr>
        <p:spPr>
          <a:xfrm>
            <a:off x="646390" y="508278"/>
            <a:ext cx="7851219" cy="1025843"/>
          </a:xfrm>
          <a:prstGeom prst="rect">
            <a:avLst/>
          </a:prstGeom>
          <a:noFill/>
          <a:ln/>
        </p:spPr>
        <p:txBody>
          <a:bodyPr wrap="square" lIns="0" tIns="0" rIns="0" bIns="0" rtlCol="0" anchor="t"/>
          <a:lstStyle/>
          <a:p>
            <a:pPr indent="0" marL="0">
              <a:lnSpc>
                <a:spcPts val="4000"/>
              </a:lnSpc>
              <a:buNone/>
            </a:pPr>
            <a:r>
              <a:rPr lang="en-US" sz="3200" dirty="0">
                <a:solidFill>
                  <a:srgbClr val="FFFFFF"/>
                </a:solidFill>
                <a:latin typeface="Barlow Medium" pitchFamily="34" charset="0"/>
                <a:ea typeface="Barlow Medium" pitchFamily="34" charset="-122"/>
                <a:cs typeface="Barlow Medium" pitchFamily="34" charset="-120"/>
              </a:rPr>
              <a:t>Obstacle Avoidance: Stopping, Turning Left, and Turning Right</a:t>
            </a:r>
            <a:endParaRPr lang="en-US" sz="3200" dirty="0"/>
          </a:p>
        </p:txBody>
      </p:sp>
      <p:pic>
        <p:nvPicPr>
          <p:cNvPr id="5" name="Image 2" descr="preencoded.png">    </p:cNvPr>
          <p:cNvPicPr>
            <a:picLocks noChangeAspect="1"/>
          </p:cNvPicPr>
          <p:nvPr/>
        </p:nvPicPr>
        <p:blipFill>
          <a:blip r:embed="rId3"/>
          <a:stretch>
            <a:fillRect/>
          </a:stretch>
        </p:blipFill>
        <p:spPr>
          <a:xfrm>
            <a:off x="646390" y="1811060"/>
            <a:ext cx="923449" cy="1477566"/>
          </a:xfrm>
          <a:prstGeom prst="rect">
            <a:avLst/>
          </a:prstGeom>
        </p:spPr>
      </p:pic>
      <p:sp>
        <p:nvSpPr>
          <p:cNvPr id="6" name="Text 1"/>
          <p:cNvSpPr/>
          <p:nvPr/>
        </p:nvSpPr>
        <p:spPr>
          <a:xfrm>
            <a:off x="1846778" y="1995726"/>
            <a:ext cx="2052161" cy="256580"/>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Barlow Medium" pitchFamily="34" charset="0"/>
                <a:ea typeface="Barlow Medium" pitchFamily="34" charset="-122"/>
                <a:cs typeface="Barlow Medium" pitchFamily="34" charset="-120"/>
              </a:rPr>
              <a:t>Obstacle Detection</a:t>
            </a:r>
            <a:endParaRPr lang="en-US" sz="1600" dirty="0"/>
          </a:p>
        </p:txBody>
      </p:sp>
      <p:sp>
        <p:nvSpPr>
          <p:cNvPr id="7" name="Text 2"/>
          <p:cNvSpPr/>
          <p:nvPr/>
        </p:nvSpPr>
        <p:spPr>
          <a:xfrm>
            <a:off x="1846778" y="2363033"/>
            <a:ext cx="6650831" cy="590788"/>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Barlow" pitchFamily="34" charset="0"/>
                <a:ea typeface="Barlow" pitchFamily="34" charset="-122"/>
                <a:cs typeface="Barlow" pitchFamily="34" charset="-120"/>
              </a:rPr>
              <a:t>The car's sensors continuously scan the environment, identifying potential obstacles in the path.</a:t>
            </a:r>
            <a:endParaRPr lang="en-US" sz="1450" dirty="0"/>
          </a:p>
        </p:txBody>
      </p:sp>
      <p:pic>
        <p:nvPicPr>
          <p:cNvPr id="8" name="Image 3" descr="preencoded.png">    </p:cNvPr>
          <p:cNvPicPr>
            <a:picLocks noChangeAspect="1"/>
          </p:cNvPicPr>
          <p:nvPr/>
        </p:nvPicPr>
        <p:blipFill>
          <a:blip r:embed="rId4"/>
          <a:stretch>
            <a:fillRect/>
          </a:stretch>
        </p:blipFill>
        <p:spPr>
          <a:xfrm>
            <a:off x="646390" y="3288625"/>
            <a:ext cx="923449" cy="1477566"/>
          </a:xfrm>
          <a:prstGeom prst="rect">
            <a:avLst/>
          </a:prstGeom>
        </p:spPr>
      </p:pic>
      <p:sp>
        <p:nvSpPr>
          <p:cNvPr id="9" name="Text 3"/>
          <p:cNvSpPr/>
          <p:nvPr/>
        </p:nvSpPr>
        <p:spPr>
          <a:xfrm>
            <a:off x="1846778" y="3473291"/>
            <a:ext cx="2052161" cy="256580"/>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Barlow Medium" pitchFamily="34" charset="0"/>
                <a:ea typeface="Barlow Medium" pitchFamily="34" charset="-122"/>
                <a:cs typeface="Barlow Medium" pitchFamily="34" charset="-120"/>
              </a:rPr>
              <a:t>Stop</a:t>
            </a:r>
            <a:endParaRPr lang="en-US" sz="1600" dirty="0"/>
          </a:p>
        </p:txBody>
      </p:sp>
      <p:sp>
        <p:nvSpPr>
          <p:cNvPr id="10" name="Text 4"/>
          <p:cNvSpPr/>
          <p:nvPr/>
        </p:nvSpPr>
        <p:spPr>
          <a:xfrm>
            <a:off x="1846778" y="3840599"/>
            <a:ext cx="6650831" cy="590788"/>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Barlow" pitchFamily="34" charset="0"/>
                <a:ea typeface="Barlow" pitchFamily="34" charset="-122"/>
                <a:cs typeface="Barlow" pitchFamily="34" charset="-120"/>
              </a:rPr>
              <a:t>When an obstacle is detected, the car's control systems trigger an immediate stop to avoid a collision.</a:t>
            </a:r>
            <a:endParaRPr lang="en-US" sz="1450" dirty="0"/>
          </a:p>
        </p:txBody>
      </p:sp>
      <p:pic>
        <p:nvPicPr>
          <p:cNvPr id="11" name="Image 4" descr="preencoded.png">    </p:cNvPr>
          <p:cNvPicPr>
            <a:picLocks noChangeAspect="1"/>
          </p:cNvPicPr>
          <p:nvPr/>
        </p:nvPicPr>
        <p:blipFill>
          <a:blip r:embed="rId5"/>
          <a:stretch>
            <a:fillRect/>
          </a:stretch>
        </p:blipFill>
        <p:spPr>
          <a:xfrm>
            <a:off x="646390" y="4766191"/>
            <a:ext cx="923449" cy="1477566"/>
          </a:xfrm>
          <a:prstGeom prst="rect">
            <a:avLst/>
          </a:prstGeom>
        </p:spPr>
      </p:pic>
      <p:sp>
        <p:nvSpPr>
          <p:cNvPr id="12" name="Text 5"/>
          <p:cNvSpPr/>
          <p:nvPr/>
        </p:nvSpPr>
        <p:spPr>
          <a:xfrm>
            <a:off x="1846778" y="4950857"/>
            <a:ext cx="2052161" cy="256580"/>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Barlow Medium" pitchFamily="34" charset="0"/>
                <a:ea typeface="Barlow Medium" pitchFamily="34" charset="-122"/>
                <a:cs typeface="Barlow Medium" pitchFamily="34" charset="-120"/>
              </a:rPr>
              <a:t>Turn Left</a:t>
            </a:r>
            <a:endParaRPr lang="en-US" sz="1600" dirty="0"/>
          </a:p>
        </p:txBody>
      </p:sp>
      <p:sp>
        <p:nvSpPr>
          <p:cNvPr id="13" name="Text 6"/>
          <p:cNvSpPr/>
          <p:nvPr/>
        </p:nvSpPr>
        <p:spPr>
          <a:xfrm>
            <a:off x="1846778" y="5318165"/>
            <a:ext cx="6650831" cy="590788"/>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Barlow" pitchFamily="34" charset="0"/>
                <a:ea typeface="Barlow" pitchFamily="34" charset="-122"/>
                <a:cs typeface="Barlow" pitchFamily="34" charset="-120"/>
              </a:rPr>
              <a:t>If the obstacle cannot be safely navigated around, the car will turn left to find an alternative path.</a:t>
            </a:r>
            <a:endParaRPr lang="en-US" sz="1450" dirty="0"/>
          </a:p>
        </p:txBody>
      </p:sp>
      <p:pic>
        <p:nvPicPr>
          <p:cNvPr id="14" name="Image 5" descr="preencoded.png">    </p:cNvPr>
          <p:cNvPicPr>
            <a:picLocks noChangeAspect="1"/>
          </p:cNvPicPr>
          <p:nvPr/>
        </p:nvPicPr>
        <p:blipFill>
          <a:blip r:embed="rId6"/>
          <a:stretch>
            <a:fillRect/>
          </a:stretch>
        </p:blipFill>
        <p:spPr>
          <a:xfrm>
            <a:off x="646390" y="6243757"/>
            <a:ext cx="923449" cy="1477566"/>
          </a:xfrm>
          <a:prstGeom prst="rect">
            <a:avLst/>
          </a:prstGeom>
        </p:spPr>
      </p:pic>
      <p:sp>
        <p:nvSpPr>
          <p:cNvPr id="15" name="Text 7"/>
          <p:cNvSpPr/>
          <p:nvPr/>
        </p:nvSpPr>
        <p:spPr>
          <a:xfrm>
            <a:off x="1846778" y="6428423"/>
            <a:ext cx="2052161" cy="256580"/>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Barlow Medium" pitchFamily="34" charset="0"/>
                <a:ea typeface="Barlow Medium" pitchFamily="34" charset="-122"/>
                <a:cs typeface="Barlow Medium" pitchFamily="34" charset="-120"/>
              </a:rPr>
              <a:t>Turn Right</a:t>
            </a:r>
            <a:endParaRPr lang="en-US" sz="1600" dirty="0"/>
          </a:p>
        </p:txBody>
      </p:sp>
      <p:sp>
        <p:nvSpPr>
          <p:cNvPr id="16" name="Text 8"/>
          <p:cNvSpPr/>
          <p:nvPr/>
        </p:nvSpPr>
        <p:spPr>
          <a:xfrm>
            <a:off x="1846778" y="6795730"/>
            <a:ext cx="6650831" cy="295394"/>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Barlow" pitchFamily="34" charset="0"/>
                <a:ea typeface="Barlow" pitchFamily="34" charset="-122"/>
                <a:cs typeface="Barlow" pitchFamily="34" charset="-120"/>
              </a:rPr>
              <a:t>Similarly, the car can turn right to avoid the obstacle and continue its journey safely.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134308"/>
            <a:ext cx="12902327" cy="1371600"/>
          </a:xfrm>
          <a:prstGeom prst="rect">
            <a:avLst/>
          </a:prstGeom>
          <a:noFill/>
          <a:ln/>
        </p:spPr>
        <p:txBody>
          <a:bodyPr wrap="square" lIns="0" tIns="0" rIns="0" bIns="0" rtlCol="0" anchor="t"/>
          <a:lstStyle/>
          <a:p>
            <a:pPr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Software Architecture: Integrating Sensor Data and Control Systems</a:t>
            </a:r>
            <a:endParaRPr lang="en-US" sz="4300" dirty="0"/>
          </a:p>
        </p:txBody>
      </p:sp>
      <p:sp>
        <p:nvSpPr>
          <p:cNvPr id="3" name="Text 1"/>
          <p:cNvSpPr/>
          <p:nvPr/>
        </p:nvSpPr>
        <p:spPr>
          <a:xfrm>
            <a:off x="864037" y="3123009"/>
            <a:ext cx="2832140" cy="342900"/>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Barlow Medium" pitchFamily="34" charset="0"/>
                <a:ea typeface="Barlow Medium" pitchFamily="34" charset="-122"/>
                <a:cs typeface="Barlow Medium" pitchFamily="34" charset="-120"/>
              </a:rPr>
              <a:t>Sensor Data Integration</a:t>
            </a:r>
            <a:endParaRPr lang="en-US" sz="2150" dirty="0"/>
          </a:p>
        </p:txBody>
      </p:sp>
      <p:sp>
        <p:nvSpPr>
          <p:cNvPr id="4" name="Text 2"/>
          <p:cNvSpPr/>
          <p:nvPr/>
        </p:nvSpPr>
        <p:spPr>
          <a:xfrm>
            <a:off x="864037" y="3712726"/>
            <a:ext cx="3898821" cy="3160395"/>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The software architecture of the autonomous car project leverages C programming to seamlessly integrate data from various sensors, including the ultrasonic sensor, to provide a comprehensive understanding of the vehicle's surroundings.</a:t>
            </a:r>
            <a:endParaRPr lang="en-US" sz="1900" dirty="0"/>
          </a:p>
        </p:txBody>
      </p:sp>
      <p:sp>
        <p:nvSpPr>
          <p:cNvPr id="5" name="Text 3"/>
          <p:cNvSpPr/>
          <p:nvPr/>
        </p:nvSpPr>
        <p:spPr>
          <a:xfrm>
            <a:off x="5372695" y="3123009"/>
            <a:ext cx="3209092" cy="342900"/>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Barlow Medium" pitchFamily="34" charset="0"/>
                <a:ea typeface="Barlow Medium" pitchFamily="34" charset="-122"/>
                <a:cs typeface="Barlow Medium" pitchFamily="34" charset="-120"/>
              </a:rPr>
              <a:t>Control System Integration</a:t>
            </a:r>
            <a:endParaRPr lang="en-US" sz="2150" dirty="0"/>
          </a:p>
        </p:txBody>
      </p:sp>
      <p:sp>
        <p:nvSpPr>
          <p:cNvPr id="6" name="Text 4"/>
          <p:cNvSpPr/>
          <p:nvPr/>
        </p:nvSpPr>
        <p:spPr>
          <a:xfrm>
            <a:off x="5372695" y="3712726"/>
            <a:ext cx="3898821" cy="2765346"/>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The integrated sensor data is then processed by the control systems, which utilize advanced algorithms written in C to make real-time decisions about the car's speed, direction, and trajectory, ensuring safe and efficient navigation.</a:t>
            </a:r>
            <a:endParaRPr lang="en-US" sz="1900" dirty="0"/>
          </a:p>
        </p:txBody>
      </p:sp>
      <p:sp>
        <p:nvSpPr>
          <p:cNvPr id="7" name="Text 5"/>
          <p:cNvSpPr/>
          <p:nvPr/>
        </p:nvSpPr>
        <p:spPr>
          <a:xfrm>
            <a:off x="9881354" y="3123009"/>
            <a:ext cx="3106698" cy="342900"/>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Barlow Medium" pitchFamily="34" charset="0"/>
                <a:ea typeface="Barlow Medium" pitchFamily="34" charset="-122"/>
                <a:cs typeface="Barlow Medium" pitchFamily="34" charset="-120"/>
              </a:rPr>
              <a:t>Adaptive Decision-Making</a:t>
            </a:r>
            <a:endParaRPr lang="en-US" sz="2150" dirty="0"/>
          </a:p>
        </p:txBody>
      </p:sp>
      <p:sp>
        <p:nvSpPr>
          <p:cNvPr id="8" name="Text 6"/>
          <p:cNvSpPr/>
          <p:nvPr/>
        </p:nvSpPr>
        <p:spPr>
          <a:xfrm>
            <a:off x="9881354" y="3712726"/>
            <a:ext cx="3898821" cy="2765346"/>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The software architecture is designed to be adaptable, allowing the autonomous car to respond dynamically to changing environmental conditions and obstacles, ensuring a robust and reliable performance.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50746" y="1622346"/>
            <a:ext cx="4984909" cy="4984909"/>
          </a:xfrm>
          <a:prstGeom prst="rect">
            <a:avLst/>
          </a:prstGeom>
        </p:spPr>
      </p:pic>
      <p:sp>
        <p:nvSpPr>
          <p:cNvPr id="4" name="Text 0"/>
          <p:cNvSpPr/>
          <p:nvPr/>
        </p:nvSpPr>
        <p:spPr>
          <a:xfrm>
            <a:off x="6188631" y="798433"/>
            <a:ext cx="7739539" cy="1671995"/>
          </a:xfrm>
          <a:prstGeom prst="rect">
            <a:avLst/>
          </a:prstGeom>
          <a:noFill/>
          <a:ln/>
        </p:spPr>
        <p:txBody>
          <a:bodyPr wrap="square" lIns="0" tIns="0" rIns="0" bIns="0" rtlCol="0" anchor="t"/>
          <a:lstStyle/>
          <a:p>
            <a:pPr indent="0" marL="0">
              <a:lnSpc>
                <a:spcPts val="4350"/>
              </a:lnSpc>
              <a:buNone/>
            </a:pPr>
            <a:r>
              <a:rPr lang="en-US" sz="3500" dirty="0">
                <a:solidFill>
                  <a:srgbClr val="FFFFFF"/>
                </a:solidFill>
                <a:latin typeface="Barlow Medium" pitchFamily="34" charset="0"/>
                <a:ea typeface="Barlow Medium" pitchFamily="34" charset="-122"/>
                <a:cs typeface="Barlow Medium" pitchFamily="34" charset="-120"/>
              </a:rPr>
              <a:t>Hardware Components: Selecting Appropriate Microcontrollers and Motors</a:t>
            </a:r>
            <a:endParaRPr lang="en-US" sz="3500" dirty="0"/>
          </a:p>
        </p:txBody>
      </p:sp>
      <p:sp>
        <p:nvSpPr>
          <p:cNvPr id="5" name="Shape 1"/>
          <p:cNvSpPr/>
          <p:nvPr/>
        </p:nvSpPr>
        <p:spPr>
          <a:xfrm>
            <a:off x="6188631" y="2996922"/>
            <a:ext cx="451366" cy="451366"/>
          </a:xfrm>
          <a:prstGeom prst="roundRect">
            <a:avLst>
              <a:gd name="adj" fmla="val 18670"/>
            </a:avLst>
          </a:prstGeom>
          <a:solidFill>
            <a:srgbClr val="790709"/>
          </a:solidFill>
          <a:ln w="7620">
            <a:solidFill>
              <a:srgbClr val="922022"/>
            </a:solidFill>
            <a:prstDash val="solid"/>
          </a:ln>
        </p:spPr>
      </p:sp>
      <p:sp>
        <p:nvSpPr>
          <p:cNvPr id="6" name="Text 2"/>
          <p:cNvSpPr/>
          <p:nvPr/>
        </p:nvSpPr>
        <p:spPr>
          <a:xfrm>
            <a:off x="6367224" y="3088838"/>
            <a:ext cx="94178" cy="267533"/>
          </a:xfrm>
          <a:prstGeom prst="rect">
            <a:avLst/>
          </a:prstGeom>
          <a:noFill/>
          <a:ln/>
        </p:spPr>
        <p:txBody>
          <a:bodyPr wrap="none" lIns="0" tIns="0" rIns="0" bIns="0" rtlCol="0" anchor="t"/>
          <a:lstStyle/>
          <a:p>
            <a:pPr algn="ctr" indent="0" marL="0">
              <a:lnSpc>
                <a:spcPts val="2100"/>
              </a:lnSpc>
              <a:buNone/>
            </a:pPr>
            <a:r>
              <a:rPr lang="en-US" sz="2100" dirty="0">
                <a:solidFill>
                  <a:srgbClr val="E5E0DF"/>
                </a:solidFill>
                <a:latin typeface="Barlow Medium" pitchFamily="34" charset="0"/>
                <a:ea typeface="Barlow Medium" pitchFamily="34" charset="-122"/>
                <a:cs typeface="Barlow Medium" pitchFamily="34" charset="-120"/>
              </a:rPr>
              <a:t>1</a:t>
            </a:r>
            <a:endParaRPr lang="en-US" sz="2100" dirty="0"/>
          </a:p>
        </p:txBody>
      </p:sp>
      <p:sp>
        <p:nvSpPr>
          <p:cNvPr id="7" name="Text 3"/>
          <p:cNvSpPr/>
          <p:nvPr/>
        </p:nvSpPr>
        <p:spPr>
          <a:xfrm>
            <a:off x="6840617" y="2996922"/>
            <a:ext cx="2460427" cy="278606"/>
          </a:xfrm>
          <a:prstGeom prst="rect">
            <a:avLst/>
          </a:prstGeom>
          <a:noFill/>
          <a:ln/>
        </p:spPr>
        <p:txBody>
          <a:bodyPr wrap="none" lIns="0" tIns="0" rIns="0" bIns="0" rtlCol="0" anchor="t"/>
          <a:lstStyle/>
          <a:p>
            <a:pPr indent="0" marL="0">
              <a:lnSpc>
                <a:spcPts val="2150"/>
              </a:lnSpc>
              <a:buNone/>
            </a:pPr>
            <a:r>
              <a:rPr lang="en-US" sz="1750" dirty="0">
                <a:solidFill>
                  <a:srgbClr val="E5E0DF"/>
                </a:solidFill>
                <a:latin typeface="Barlow Medium" pitchFamily="34" charset="0"/>
                <a:ea typeface="Barlow Medium" pitchFamily="34" charset="-122"/>
                <a:cs typeface="Barlow Medium" pitchFamily="34" charset="-120"/>
              </a:rPr>
              <a:t>Microcontroller Selection</a:t>
            </a:r>
            <a:endParaRPr lang="en-US" sz="1750" dirty="0"/>
          </a:p>
        </p:txBody>
      </p:sp>
      <p:sp>
        <p:nvSpPr>
          <p:cNvPr id="8" name="Text 4"/>
          <p:cNvSpPr/>
          <p:nvPr/>
        </p:nvSpPr>
        <p:spPr>
          <a:xfrm>
            <a:off x="6840617" y="3395901"/>
            <a:ext cx="3117533" cy="2246948"/>
          </a:xfrm>
          <a:prstGeom prst="rect">
            <a:avLst/>
          </a:prstGeom>
          <a:noFill/>
          <a:ln/>
        </p:spPr>
        <p:txBody>
          <a:bodyPr wrap="square" lIns="0" tIns="0" rIns="0" bIns="0" rtlCol="0" anchor="t"/>
          <a:lstStyle/>
          <a:p>
            <a:pPr indent="0" marL="0">
              <a:lnSpc>
                <a:spcPts val="2500"/>
              </a:lnSpc>
              <a:buNone/>
            </a:pPr>
            <a:r>
              <a:rPr lang="en-US" sz="1550" dirty="0">
                <a:solidFill>
                  <a:srgbClr val="E5E0DF"/>
                </a:solidFill>
                <a:latin typeface="Barlow" pitchFamily="34" charset="0"/>
                <a:ea typeface="Barlow" pitchFamily="34" charset="-122"/>
                <a:cs typeface="Barlow" pitchFamily="34" charset="-120"/>
              </a:rPr>
              <a:t>The autonomous car project utilizes a powerful microcontroller, programmed in C, to serve as the central processing unit, coordinating the various sensors, control systems, and actuation components.</a:t>
            </a:r>
            <a:endParaRPr lang="en-US" sz="1550" dirty="0"/>
          </a:p>
        </p:txBody>
      </p:sp>
      <p:sp>
        <p:nvSpPr>
          <p:cNvPr id="9" name="Shape 5"/>
          <p:cNvSpPr/>
          <p:nvPr/>
        </p:nvSpPr>
        <p:spPr>
          <a:xfrm>
            <a:off x="10158770" y="2996922"/>
            <a:ext cx="451366" cy="451366"/>
          </a:xfrm>
          <a:prstGeom prst="roundRect">
            <a:avLst>
              <a:gd name="adj" fmla="val 18670"/>
            </a:avLst>
          </a:prstGeom>
          <a:solidFill>
            <a:srgbClr val="790709"/>
          </a:solidFill>
          <a:ln w="7620">
            <a:solidFill>
              <a:srgbClr val="922022"/>
            </a:solidFill>
            <a:prstDash val="solid"/>
          </a:ln>
        </p:spPr>
      </p:sp>
      <p:sp>
        <p:nvSpPr>
          <p:cNvPr id="10" name="Text 6"/>
          <p:cNvSpPr/>
          <p:nvPr/>
        </p:nvSpPr>
        <p:spPr>
          <a:xfrm>
            <a:off x="10311646" y="3088838"/>
            <a:ext cx="145494" cy="267533"/>
          </a:xfrm>
          <a:prstGeom prst="rect">
            <a:avLst/>
          </a:prstGeom>
          <a:noFill/>
          <a:ln/>
        </p:spPr>
        <p:txBody>
          <a:bodyPr wrap="none" lIns="0" tIns="0" rIns="0" bIns="0" rtlCol="0" anchor="t"/>
          <a:lstStyle/>
          <a:p>
            <a:pPr algn="ctr" indent="0" marL="0">
              <a:lnSpc>
                <a:spcPts val="2100"/>
              </a:lnSpc>
              <a:buNone/>
            </a:pPr>
            <a:r>
              <a:rPr lang="en-US" sz="2100" dirty="0">
                <a:solidFill>
                  <a:srgbClr val="E5E0DF"/>
                </a:solidFill>
                <a:latin typeface="Barlow Medium" pitchFamily="34" charset="0"/>
                <a:ea typeface="Barlow Medium" pitchFamily="34" charset="-122"/>
                <a:cs typeface="Barlow Medium" pitchFamily="34" charset="-120"/>
              </a:rPr>
              <a:t>2</a:t>
            </a:r>
            <a:endParaRPr lang="en-US" sz="2100" dirty="0"/>
          </a:p>
        </p:txBody>
      </p:sp>
      <p:sp>
        <p:nvSpPr>
          <p:cNvPr id="11" name="Text 7"/>
          <p:cNvSpPr/>
          <p:nvPr/>
        </p:nvSpPr>
        <p:spPr>
          <a:xfrm>
            <a:off x="10810756" y="2996922"/>
            <a:ext cx="2229326" cy="278606"/>
          </a:xfrm>
          <a:prstGeom prst="rect">
            <a:avLst/>
          </a:prstGeom>
          <a:noFill/>
          <a:ln/>
        </p:spPr>
        <p:txBody>
          <a:bodyPr wrap="none" lIns="0" tIns="0" rIns="0" bIns="0" rtlCol="0" anchor="t"/>
          <a:lstStyle/>
          <a:p>
            <a:pPr indent="0" marL="0">
              <a:lnSpc>
                <a:spcPts val="2150"/>
              </a:lnSpc>
              <a:buNone/>
            </a:pPr>
            <a:r>
              <a:rPr lang="en-US" sz="1750" dirty="0">
                <a:solidFill>
                  <a:srgbClr val="E5E0DF"/>
                </a:solidFill>
                <a:latin typeface="Barlow Medium" pitchFamily="34" charset="0"/>
                <a:ea typeface="Barlow Medium" pitchFamily="34" charset="-122"/>
                <a:cs typeface="Barlow Medium" pitchFamily="34" charset="-120"/>
              </a:rPr>
              <a:t>Motor Integration</a:t>
            </a:r>
            <a:endParaRPr lang="en-US" sz="1750" dirty="0"/>
          </a:p>
        </p:txBody>
      </p:sp>
      <p:sp>
        <p:nvSpPr>
          <p:cNvPr id="12" name="Text 8"/>
          <p:cNvSpPr/>
          <p:nvPr/>
        </p:nvSpPr>
        <p:spPr>
          <a:xfrm>
            <a:off x="10810756" y="3395901"/>
            <a:ext cx="3117533" cy="2246948"/>
          </a:xfrm>
          <a:prstGeom prst="rect">
            <a:avLst/>
          </a:prstGeom>
          <a:noFill/>
          <a:ln/>
        </p:spPr>
        <p:txBody>
          <a:bodyPr wrap="square" lIns="0" tIns="0" rIns="0" bIns="0" rtlCol="0" anchor="t"/>
          <a:lstStyle/>
          <a:p>
            <a:pPr indent="0" marL="0">
              <a:lnSpc>
                <a:spcPts val="2500"/>
              </a:lnSpc>
              <a:buNone/>
            </a:pPr>
            <a:r>
              <a:rPr lang="en-US" sz="1550" dirty="0">
                <a:solidFill>
                  <a:srgbClr val="E5E0DF"/>
                </a:solidFill>
                <a:latin typeface="Barlow" pitchFamily="34" charset="0"/>
                <a:ea typeface="Barlow" pitchFamily="34" charset="-122"/>
                <a:cs typeface="Barlow" pitchFamily="34" charset="-120"/>
              </a:rPr>
              <a:t>High-performance electric motors are integrated with the microcontroller to provide the necessary propulsion and steering capabilities, allowing the autonomous car to navigate its environment efficiently.</a:t>
            </a:r>
            <a:endParaRPr lang="en-US" sz="1550" dirty="0"/>
          </a:p>
        </p:txBody>
      </p:sp>
      <p:sp>
        <p:nvSpPr>
          <p:cNvPr id="13" name="Shape 9"/>
          <p:cNvSpPr/>
          <p:nvPr/>
        </p:nvSpPr>
        <p:spPr>
          <a:xfrm>
            <a:off x="6188631" y="6069092"/>
            <a:ext cx="451366" cy="451366"/>
          </a:xfrm>
          <a:prstGeom prst="roundRect">
            <a:avLst>
              <a:gd name="adj" fmla="val 18670"/>
            </a:avLst>
          </a:prstGeom>
          <a:solidFill>
            <a:srgbClr val="790709"/>
          </a:solidFill>
          <a:ln w="7620">
            <a:solidFill>
              <a:srgbClr val="922022"/>
            </a:solidFill>
            <a:prstDash val="solid"/>
          </a:ln>
        </p:spPr>
      </p:sp>
      <p:sp>
        <p:nvSpPr>
          <p:cNvPr id="14" name="Text 10"/>
          <p:cNvSpPr/>
          <p:nvPr/>
        </p:nvSpPr>
        <p:spPr>
          <a:xfrm>
            <a:off x="6344245" y="6161008"/>
            <a:ext cx="140137" cy="267533"/>
          </a:xfrm>
          <a:prstGeom prst="rect">
            <a:avLst/>
          </a:prstGeom>
          <a:noFill/>
          <a:ln/>
        </p:spPr>
        <p:txBody>
          <a:bodyPr wrap="none" lIns="0" tIns="0" rIns="0" bIns="0" rtlCol="0" anchor="t"/>
          <a:lstStyle/>
          <a:p>
            <a:pPr algn="ctr" indent="0" marL="0">
              <a:lnSpc>
                <a:spcPts val="2100"/>
              </a:lnSpc>
              <a:buNone/>
            </a:pPr>
            <a:r>
              <a:rPr lang="en-US" sz="2100" dirty="0">
                <a:solidFill>
                  <a:srgbClr val="E5E0DF"/>
                </a:solidFill>
                <a:latin typeface="Barlow Medium" pitchFamily="34" charset="0"/>
                <a:ea typeface="Barlow Medium" pitchFamily="34" charset="-122"/>
                <a:cs typeface="Barlow Medium" pitchFamily="34" charset="-120"/>
              </a:rPr>
              <a:t>3</a:t>
            </a:r>
            <a:endParaRPr lang="en-US" sz="2100" dirty="0"/>
          </a:p>
        </p:txBody>
      </p:sp>
      <p:sp>
        <p:nvSpPr>
          <p:cNvPr id="15" name="Text 11"/>
          <p:cNvSpPr/>
          <p:nvPr/>
        </p:nvSpPr>
        <p:spPr>
          <a:xfrm>
            <a:off x="6840617" y="6069092"/>
            <a:ext cx="2229326" cy="278606"/>
          </a:xfrm>
          <a:prstGeom prst="rect">
            <a:avLst/>
          </a:prstGeom>
          <a:noFill/>
          <a:ln/>
        </p:spPr>
        <p:txBody>
          <a:bodyPr wrap="none" lIns="0" tIns="0" rIns="0" bIns="0" rtlCol="0" anchor="t"/>
          <a:lstStyle/>
          <a:p>
            <a:pPr indent="0" marL="0">
              <a:lnSpc>
                <a:spcPts val="2150"/>
              </a:lnSpc>
              <a:buNone/>
            </a:pPr>
            <a:r>
              <a:rPr lang="en-US" sz="1750" dirty="0">
                <a:solidFill>
                  <a:srgbClr val="E5E0DF"/>
                </a:solidFill>
                <a:latin typeface="Barlow Medium" pitchFamily="34" charset="0"/>
                <a:ea typeface="Barlow Medium" pitchFamily="34" charset="-122"/>
                <a:cs typeface="Barlow Medium" pitchFamily="34" charset="-120"/>
              </a:rPr>
              <a:t>Power Systems</a:t>
            </a:r>
            <a:endParaRPr lang="en-US" sz="1750" dirty="0"/>
          </a:p>
        </p:txBody>
      </p:sp>
      <p:sp>
        <p:nvSpPr>
          <p:cNvPr id="16" name="Text 12"/>
          <p:cNvSpPr/>
          <p:nvPr/>
        </p:nvSpPr>
        <p:spPr>
          <a:xfrm>
            <a:off x="6840617" y="6468070"/>
            <a:ext cx="7087553" cy="962978"/>
          </a:xfrm>
          <a:prstGeom prst="rect">
            <a:avLst/>
          </a:prstGeom>
          <a:noFill/>
          <a:ln/>
        </p:spPr>
        <p:txBody>
          <a:bodyPr wrap="square" lIns="0" tIns="0" rIns="0" bIns="0" rtlCol="0" anchor="t"/>
          <a:lstStyle/>
          <a:p>
            <a:pPr indent="0" marL="0">
              <a:lnSpc>
                <a:spcPts val="2500"/>
              </a:lnSpc>
              <a:buNone/>
            </a:pPr>
            <a:r>
              <a:rPr lang="en-US" sz="1550" dirty="0">
                <a:solidFill>
                  <a:srgbClr val="E5E0DF"/>
                </a:solidFill>
                <a:latin typeface="Barlow" pitchFamily="34" charset="0"/>
                <a:ea typeface="Barlow" pitchFamily="34" charset="-122"/>
                <a:cs typeface="Barlow" pitchFamily="34" charset="-120"/>
              </a:rPr>
              <a:t>The car's power systems, including batteries and power management circuitry, are carefully designed to ensure reliable and sustained operation, enabling the vehicle to traverse various terrains and distances.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306735" y="266819"/>
            <a:ext cx="4016812" cy="2135624"/>
          </a:xfrm>
          <a:prstGeom prst="rect">
            <a:avLst/>
          </a:prstGeom>
        </p:spPr>
      </p:pic>
      <p:sp>
        <p:nvSpPr>
          <p:cNvPr id="3" name="Text 0"/>
          <p:cNvSpPr/>
          <p:nvPr/>
        </p:nvSpPr>
        <p:spPr>
          <a:xfrm>
            <a:off x="747355" y="3552468"/>
            <a:ext cx="12584311" cy="593169"/>
          </a:xfrm>
          <a:prstGeom prst="rect">
            <a:avLst/>
          </a:prstGeom>
          <a:noFill/>
          <a:ln/>
        </p:spPr>
        <p:txBody>
          <a:bodyPr wrap="none" lIns="0" tIns="0" rIns="0" bIns="0" rtlCol="0" anchor="t"/>
          <a:lstStyle/>
          <a:p>
            <a:pPr indent="0" marL="0">
              <a:lnSpc>
                <a:spcPts val="4650"/>
              </a:lnSpc>
              <a:buNone/>
            </a:pPr>
            <a:r>
              <a:rPr lang="en-US" sz="3700" dirty="0">
                <a:solidFill>
                  <a:srgbClr val="FFFFFF"/>
                </a:solidFill>
                <a:latin typeface="Barlow Medium" pitchFamily="34" charset="0"/>
                <a:ea typeface="Barlow Medium" pitchFamily="34" charset="-122"/>
                <a:cs typeface="Barlow Medium" pitchFamily="34" charset="-120"/>
              </a:rPr>
              <a:t>User Interface: Displaying Vehicle Status and Control Options</a:t>
            </a:r>
            <a:endParaRPr lang="en-US" sz="3700" dirty="0"/>
          </a:p>
        </p:txBody>
      </p:sp>
      <p:pic>
        <p:nvPicPr>
          <p:cNvPr id="4" name="Image 1" descr="preencoded.png">    </p:cNvPr>
          <p:cNvPicPr>
            <a:picLocks noChangeAspect="1"/>
          </p:cNvPicPr>
          <p:nvPr/>
        </p:nvPicPr>
        <p:blipFill>
          <a:blip r:embed="rId2"/>
          <a:stretch>
            <a:fillRect/>
          </a:stretch>
        </p:blipFill>
        <p:spPr>
          <a:xfrm>
            <a:off x="747355" y="4465915"/>
            <a:ext cx="533757" cy="533757"/>
          </a:xfrm>
          <a:prstGeom prst="rect">
            <a:avLst/>
          </a:prstGeom>
        </p:spPr>
      </p:pic>
      <p:sp>
        <p:nvSpPr>
          <p:cNvPr id="5" name="Text 1"/>
          <p:cNvSpPr/>
          <p:nvPr/>
        </p:nvSpPr>
        <p:spPr>
          <a:xfrm>
            <a:off x="747355" y="5213152"/>
            <a:ext cx="2372678" cy="296585"/>
          </a:xfrm>
          <a:prstGeom prst="rect">
            <a:avLst/>
          </a:prstGeom>
          <a:noFill/>
          <a:ln/>
        </p:spPr>
        <p:txBody>
          <a:bodyPr wrap="none" lIns="0" tIns="0" rIns="0" bIns="0" rtlCol="0" anchor="t"/>
          <a:lstStyle/>
          <a:p>
            <a:pPr algn="l" indent="0" marL="0">
              <a:lnSpc>
                <a:spcPts val="2300"/>
              </a:lnSpc>
              <a:buNone/>
            </a:pPr>
            <a:r>
              <a:rPr lang="en-US" sz="1850" dirty="0">
                <a:solidFill>
                  <a:srgbClr val="E5E0DF"/>
                </a:solidFill>
                <a:latin typeface="Barlow Medium" pitchFamily="34" charset="0"/>
                <a:ea typeface="Barlow Medium" pitchFamily="34" charset="-122"/>
                <a:cs typeface="Barlow Medium" pitchFamily="34" charset="-120"/>
              </a:rPr>
              <a:t>Speed Monitoring</a:t>
            </a:r>
            <a:endParaRPr lang="en-US" sz="1850" dirty="0"/>
          </a:p>
        </p:txBody>
      </p:sp>
      <p:sp>
        <p:nvSpPr>
          <p:cNvPr id="6" name="Text 2"/>
          <p:cNvSpPr/>
          <p:nvPr/>
        </p:nvSpPr>
        <p:spPr>
          <a:xfrm>
            <a:off x="747355" y="5637848"/>
            <a:ext cx="4165044" cy="1366838"/>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Barlow" pitchFamily="34" charset="0"/>
                <a:ea typeface="Barlow" pitchFamily="34" charset="-122"/>
                <a:cs typeface="Barlow" pitchFamily="34" charset="-120"/>
              </a:rPr>
              <a:t>The user interface provides real-time information about the car's current speed, allowing the operator to monitor and adjust the vehicle's performance as needed.</a:t>
            </a:r>
            <a:endParaRPr lang="en-US" sz="1650" dirty="0"/>
          </a:p>
        </p:txBody>
      </p:sp>
      <p:pic>
        <p:nvPicPr>
          <p:cNvPr id="7" name="Image 2" descr="preencoded.png">    </p:cNvPr>
          <p:cNvPicPr>
            <a:picLocks noChangeAspect="1"/>
          </p:cNvPicPr>
          <p:nvPr/>
        </p:nvPicPr>
        <p:blipFill>
          <a:blip r:embed="rId3"/>
          <a:stretch>
            <a:fillRect/>
          </a:stretch>
        </p:blipFill>
        <p:spPr>
          <a:xfrm>
            <a:off x="5232678" y="4465915"/>
            <a:ext cx="533757" cy="533757"/>
          </a:xfrm>
          <a:prstGeom prst="rect">
            <a:avLst/>
          </a:prstGeom>
        </p:spPr>
      </p:pic>
      <p:sp>
        <p:nvSpPr>
          <p:cNvPr id="8" name="Text 3"/>
          <p:cNvSpPr/>
          <p:nvPr/>
        </p:nvSpPr>
        <p:spPr>
          <a:xfrm>
            <a:off x="5232678" y="5213152"/>
            <a:ext cx="2372678" cy="296585"/>
          </a:xfrm>
          <a:prstGeom prst="rect">
            <a:avLst/>
          </a:prstGeom>
          <a:noFill/>
          <a:ln/>
        </p:spPr>
        <p:txBody>
          <a:bodyPr wrap="none" lIns="0" tIns="0" rIns="0" bIns="0" rtlCol="0" anchor="t"/>
          <a:lstStyle/>
          <a:p>
            <a:pPr algn="l" indent="0" marL="0">
              <a:lnSpc>
                <a:spcPts val="2300"/>
              </a:lnSpc>
              <a:buNone/>
            </a:pPr>
            <a:r>
              <a:rPr lang="en-US" sz="1850" dirty="0">
                <a:solidFill>
                  <a:srgbClr val="E5E0DF"/>
                </a:solidFill>
                <a:latin typeface="Barlow Medium" pitchFamily="34" charset="0"/>
                <a:ea typeface="Barlow Medium" pitchFamily="34" charset="-122"/>
                <a:cs typeface="Barlow Medium" pitchFamily="34" charset="-120"/>
              </a:rPr>
              <a:t>Sensor Status</a:t>
            </a:r>
            <a:endParaRPr lang="en-US" sz="1850" dirty="0"/>
          </a:p>
        </p:txBody>
      </p:sp>
      <p:sp>
        <p:nvSpPr>
          <p:cNvPr id="9" name="Text 4"/>
          <p:cNvSpPr/>
          <p:nvPr/>
        </p:nvSpPr>
        <p:spPr>
          <a:xfrm>
            <a:off x="5232678" y="5637848"/>
            <a:ext cx="4165044" cy="1366838"/>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Barlow" pitchFamily="34" charset="0"/>
                <a:ea typeface="Barlow" pitchFamily="34" charset="-122"/>
                <a:cs typeface="Barlow" pitchFamily="34" charset="-120"/>
              </a:rPr>
              <a:t>The status of the various sensors, including the ultrasonic sensor, is displayed, enabling the user to assess the car's environmental awareness and responsiveness.</a:t>
            </a:r>
            <a:endParaRPr lang="en-US" sz="1650" dirty="0"/>
          </a:p>
        </p:txBody>
      </p:sp>
      <p:pic>
        <p:nvPicPr>
          <p:cNvPr id="10" name="Image 3" descr="preencoded.png">    </p:cNvPr>
          <p:cNvPicPr>
            <a:picLocks noChangeAspect="1"/>
          </p:cNvPicPr>
          <p:nvPr/>
        </p:nvPicPr>
        <p:blipFill>
          <a:blip r:embed="rId4"/>
          <a:stretch>
            <a:fillRect/>
          </a:stretch>
        </p:blipFill>
        <p:spPr>
          <a:xfrm>
            <a:off x="9718000" y="4465915"/>
            <a:ext cx="533757" cy="533757"/>
          </a:xfrm>
          <a:prstGeom prst="rect">
            <a:avLst/>
          </a:prstGeom>
        </p:spPr>
      </p:pic>
      <p:sp>
        <p:nvSpPr>
          <p:cNvPr id="11" name="Text 5"/>
          <p:cNvSpPr/>
          <p:nvPr/>
        </p:nvSpPr>
        <p:spPr>
          <a:xfrm>
            <a:off x="9718000" y="5213152"/>
            <a:ext cx="2372678" cy="296585"/>
          </a:xfrm>
          <a:prstGeom prst="rect">
            <a:avLst/>
          </a:prstGeom>
          <a:noFill/>
          <a:ln/>
        </p:spPr>
        <p:txBody>
          <a:bodyPr wrap="none" lIns="0" tIns="0" rIns="0" bIns="0" rtlCol="0" anchor="t"/>
          <a:lstStyle/>
          <a:p>
            <a:pPr algn="l" indent="0" marL="0">
              <a:lnSpc>
                <a:spcPts val="2300"/>
              </a:lnSpc>
              <a:buNone/>
            </a:pPr>
            <a:r>
              <a:rPr lang="en-US" sz="1850" dirty="0">
                <a:solidFill>
                  <a:srgbClr val="E5E0DF"/>
                </a:solidFill>
                <a:latin typeface="Barlow Medium" pitchFamily="34" charset="0"/>
                <a:ea typeface="Barlow Medium" pitchFamily="34" charset="-122"/>
                <a:cs typeface="Barlow Medium" pitchFamily="34" charset="-120"/>
              </a:rPr>
              <a:t>Manual Control</a:t>
            </a:r>
            <a:endParaRPr lang="en-US" sz="1850" dirty="0"/>
          </a:p>
        </p:txBody>
      </p:sp>
      <p:sp>
        <p:nvSpPr>
          <p:cNvPr id="12" name="Text 6"/>
          <p:cNvSpPr/>
          <p:nvPr/>
        </p:nvSpPr>
        <p:spPr>
          <a:xfrm>
            <a:off x="9718000" y="5637848"/>
            <a:ext cx="4165044" cy="1708547"/>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Barlow" pitchFamily="34" charset="0"/>
                <a:ea typeface="Barlow" pitchFamily="34" charset="-122"/>
                <a:cs typeface="Barlow" pitchFamily="34" charset="-120"/>
              </a:rPr>
              <a:t>The user interface also offers manual control options, allowing the operator to override the autonomous driving mode and directly command the car's movements when necessary.</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53960" y="1625560"/>
            <a:ext cx="4978479" cy="4978479"/>
          </a:xfrm>
          <a:prstGeom prst="rect">
            <a:avLst/>
          </a:prstGeom>
        </p:spPr>
      </p:pic>
      <p:sp>
        <p:nvSpPr>
          <p:cNvPr id="3" name="Text 0"/>
          <p:cNvSpPr/>
          <p:nvPr/>
        </p:nvSpPr>
        <p:spPr>
          <a:xfrm>
            <a:off x="6197560" y="844987"/>
            <a:ext cx="7721679" cy="1128951"/>
          </a:xfrm>
          <a:prstGeom prst="rect">
            <a:avLst/>
          </a:prstGeom>
          <a:noFill/>
          <a:ln/>
        </p:spPr>
        <p:txBody>
          <a:bodyPr wrap="square" lIns="0" tIns="0" rIns="0" bIns="0" rtlCol="0" anchor="t"/>
          <a:lstStyle/>
          <a:p>
            <a:pPr indent="0" marL="0">
              <a:lnSpc>
                <a:spcPts val="4400"/>
              </a:lnSpc>
              <a:buNone/>
            </a:pPr>
            <a:r>
              <a:rPr lang="en-US" sz="3550" dirty="0">
                <a:solidFill>
                  <a:srgbClr val="FFFFFF"/>
                </a:solidFill>
                <a:latin typeface="Barlow Medium" pitchFamily="34" charset="0"/>
                <a:ea typeface="Barlow Medium" pitchFamily="34" charset="-122"/>
                <a:cs typeface="Barlow Medium" pitchFamily="34" charset="-120"/>
              </a:rPr>
              <a:t>Assistive Technologies: Enhancing Mobility for the Visually Impaired</a:t>
            </a:r>
            <a:endParaRPr lang="en-US" sz="3550" dirty="0"/>
          </a:p>
        </p:txBody>
      </p:sp>
      <p:sp>
        <p:nvSpPr>
          <p:cNvPr id="4" name="Shape 1"/>
          <p:cNvSpPr/>
          <p:nvPr/>
        </p:nvSpPr>
        <p:spPr>
          <a:xfrm>
            <a:off x="6197560" y="2278737"/>
            <a:ext cx="3759279" cy="3101697"/>
          </a:xfrm>
          <a:prstGeom prst="roundRect">
            <a:avLst>
              <a:gd name="adj" fmla="val 2752"/>
            </a:avLst>
          </a:prstGeom>
          <a:solidFill>
            <a:srgbClr val="790709"/>
          </a:solidFill>
          <a:ln w="7620">
            <a:solidFill>
              <a:srgbClr val="922022"/>
            </a:solidFill>
            <a:prstDash val="solid"/>
          </a:ln>
        </p:spPr>
      </p:sp>
      <p:sp>
        <p:nvSpPr>
          <p:cNvPr id="5" name="Text 2"/>
          <p:cNvSpPr/>
          <p:nvPr/>
        </p:nvSpPr>
        <p:spPr>
          <a:xfrm>
            <a:off x="6408301" y="2489478"/>
            <a:ext cx="2257901" cy="282178"/>
          </a:xfrm>
          <a:prstGeom prst="rect">
            <a:avLst/>
          </a:prstGeom>
          <a:noFill/>
          <a:ln/>
        </p:spPr>
        <p:txBody>
          <a:bodyPr wrap="none" lIns="0" tIns="0" rIns="0" bIns="0" rtlCol="0" anchor="t"/>
          <a:lstStyle/>
          <a:p>
            <a:pPr indent="0" marL="0">
              <a:lnSpc>
                <a:spcPts val="2200"/>
              </a:lnSpc>
              <a:buNone/>
            </a:pPr>
            <a:r>
              <a:rPr lang="en-US" sz="1750" dirty="0">
                <a:solidFill>
                  <a:srgbClr val="E5E0DF"/>
                </a:solidFill>
                <a:latin typeface="Barlow Medium" pitchFamily="34" charset="0"/>
                <a:ea typeface="Barlow Medium" pitchFamily="34" charset="-122"/>
                <a:cs typeface="Barlow Medium" pitchFamily="34" charset="-120"/>
              </a:rPr>
              <a:t>Voice Commands</a:t>
            </a:r>
            <a:endParaRPr lang="en-US" sz="1750" dirty="0"/>
          </a:p>
        </p:txBody>
      </p:sp>
      <p:sp>
        <p:nvSpPr>
          <p:cNvPr id="6" name="Text 3"/>
          <p:cNvSpPr/>
          <p:nvPr/>
        </p:nvSpPr>
        <p:spPr>
          <a:xfrm>
            <a:off x="6408301" y="2893576"/>
            <a:ext cx="3337798" cy="2276118"/>
          </a:xfrm>
          <a:prstGeom prst="rect">
            <a:avLst/>
          </a:prstGeom>
          <a:noFill/>
          <a:ln/>
        </p:spPr>
        <p:txBody>
          <a:bodyPr wrap="square" lIns="0" tIns="0" rIns="0" bIns="0" rtlCol="0" anchor="t"/>
          <a:lstStyle/>
          <a:p>
            <a:pPr indent="0" marL="0">
              <a:lnSpc>
                <a:spcPts val="2550"/>
              </a:lnSpc>
              <a:buNone/>
            </a:pPr>
            <a:r>
              <a:rPr lang="en-US" sz="1600" dirty="0">
                <a:solidFill>
                  <a:srgbClr val="E5E0DF"/>
                </a:solidFill>
                <a:latin typeface="Barlow" pitchFamily="34" charset="0"/>
                <a:ea typeface="Barlow" pitchFamily="34" charset="-122"/>
                <a:cs typeface="Barlow" pitchFamily="34" charset="-120"/>
              </a:rPr>
              <a:t>The autonomous car project incorporates voice recognition technology, enabling visually impaired users to control the vehicle's movements and access various functionalities through simple voice commands.</a:t>
            </a:r>
            <a:endParaRPr lang="en-US" sz="1600" dirty="0"/>
          </a:p>
        </p:txBody>
      </p:sp>
      <p:sp>
        <p:nvSpPr>
          <p:cNvPr id="7" name="Shape 4"/>
          <p:cNvSpPr/>
          <p:nvPr/>
        </p:nvSpPr>
        <p:spPr>
          <a:xfrm>
            <a:off x="10159960" y="2278737"/>
            <a:ext cx="3759279" cy="3101697"/>
          </a:xfrm>
          <a:prstGeom prst="roundRect">
            <a:avLst>
              <a:gd name="adj" fmla="val 2752"/>
            </a:avLst>
          </a:prstGeom>
          <a:solidFill>
            <a:srgbClr val="790709"/>
          </a:solidFill>
          <a:ln w="7620">
            <a:solidFill>
              <a:srgbClr val="922022"/>
            </a:solidFill>
            <a:prstDash val="solid"/>
          </a:ln>
        </p:spPr>
      </p:sp>
      <p:sp>
        <p:nvSpPr>
          <p:cNvPr id="8" name="Text 5"/>
          <p:cNvSpPr/>
          <p:nvPr/>
        </p:nvSpPr>
        <p:spPr>
          <a:xfrm>
            <a:off x="10370701" y="2489478"/>
            <a:ext cx="2257901" cy="282178"/>
          </a:xfrm>
          <a:prstGeom prst="rect">
            <a:avLst/>
          </a:prstGeom>
          <a:noFill/>
          <a:ln/>
        </p:spPr>
        <p:txBody>
          <a:bodyPr wrap="none" lIns="0" tIns="0" rIns="0" bIns="0" rtlCol="0" anchor="t"/>
          <a:lstStyle/>
          <a:p>
            <a:pPr indent="0" marL="0">
              <a:lnSpc>
                <a:spcPts val="2200"/>
              </a:lnSpc>
              <a:buNone/>
            </a:pPr>
            <a:r>
              <a:rPr lang="en-US" sz="1750" dirty="0">
                <a:solidFill>
                  <a:srgbClr val="E5E0DF"/>
                </a:solidFill>
                <a:latin typeface="Barlow Medium" pitchFamily="34" charset="0"/>
                <a:ea typeface="Barlow Medium" pitchFamily="34" charset="-122"/>
                <a:cs typeface="Barlow Medium" pitchFamily="34" charset="-120"/>
              </a:rPr>
              <a:t>Integrated Guidance</a:t>
            </a:r>
            <a:endParaRPr lang="en-US" sz="1750" dirty="0"/>
          </a:p>
        </p:txBody>
      </p:sp>
      <p:sp>
        <p:nvSpPr>
          <p:cNvPr id="9" name="Text 6"/>
          <p:cNvSpPr/>
          <p:nvPr/>
        </p:nvSpPr>
        <p:spPr>
          <a:xfrm>
            <a:off x="10370701" y="2893576"/>
            <a:ext cx="3337798" cy="1950958"/>
          </a:xfrm>
          <a:prstGeom prst="rect">
            <a:avLst/>
          </a:prstGeom>
          <a:noFill/>
          <a:ln/>
        </p:spPr>
        <p:txBody>
          <a:bodyPr wrap="square" lIns="0" tIns="0" rIns="0" bIns="0" rtlCol="0" anchor="t"/>
          <a:lstStyle/>
          <a:p>
            <a:pPr indent="0" marL="0">
              <a:lnSpc>
                <a:spcPts val="2550"/>
              </a:lnSpc>
              <a:buNone/>
            </a:pPr>
            <a:r>
              <a:rPr lang="en-US" sz="1600" dirty="0">
                <a:solidFill>
                  <a:srgbClr val="E5E0DF"/>
                </a:solidFill>
                <a:latin typeface="Barlow" pitchFamily="34" charset="0"/>
                <a:ea typeface="Barlow" pitchFamily="34" charset="-122"/>
                <a:cs typeface="Barlow" pitchFamily="34" charset="-120"/>
              </a:rPr>
              <a:t>The car's sensors and control systems work in tandem to provide real-time guidance and navigation assistance to visually impaired passengers, ensuring a safe and reliable transportation solution.</a:t>
            </a:r>
            <a:endParaRPr lang="en-US" sz="1600" dirty="0"/>
          </a:p>
        </p:txBody>
      </p:sp>
      <p:sp>
        <p:nvSpPr>
          <p:cNvPr id="10" name="Shape 7"/>
          <p:cNvSpPr/>
          <p:nvPr/>
        </p:nvSpPr>
        <p:spPr>
          <a:xfrm>
            <a:off x="6197560" y="5583555"/>
            <a:ext cx="7721679" cy="1801058"/>
          </a:xfrm>
          <a:prstGeom prst="roundRect">
            <a:avLst>
              <a:gd name="adj" fmla="val 4739"/>
            </a:avLst>
          </a:prstGeom>
          <a:solidFill>
            <a:srgbClr val="790709"/>
          </a:solidFill>
          <a:ln w="7620">
            <a:solidFill>
              <a:srgbClr val="922022"/>
            </a:solidFill>
            <a:prstDash val="solid"/>
          </a:ln>
        </p:spPr>
      </p:sp>
      <p:sp>
        <p:nvSpPr>
          <p:cNvPr id="11" name="Text 8"/>
          <p:cNvSpPr/>
          <p:nvPr/>
        </p:nvSpPr>
        <p:spPr>
          <a:xfrm>
            <a:off x="6408301" y="5794296"/>
            <a:ext cx="2257901" cy="282178"/>
          </a:xfrm>
          <a:prstGeom prst="rect">
            <a:avLst/>
          </a:prstGeom>
          <a:noFill/>
          <a:ln/>
        </p:spPr>
        <p:txBody>
          <a:bodyPr wrap="none" lIns="0" tIns="0" rIns="0" bIns="0" rtlCol="0" anchor="t"/>
          <a:lstStyle/>
          <a:p>
            <a:pPr indent="0" marL="0">
              <a:lnSpc>
                <a:spcPts val="2200"/>
              </a:lnSpc>
              <a:buNone/>
            </a:pPr>
            <a:r>
              <a:rPr lang="en-US" sz="1750" dirty="0">
                <a:solidFill>
                  <a:srgbClr val="E5E0DF"/>
                </a:solidFill>
                <a:latin typeface="Barlow Medium" pitchFamily="34" charset="0"/>
                <a:ea typeface="Barlow Medium" pitchFamily="34" charset="-122"/>
                <a:cs typeface="Barlow Medium" pitchFamily="34" charset="-120"/>
              </a:rPr>
              <a:t>Accessibility Features</a:t>
            </a:r>
            <a:endParaRPr lang="en-US" sz="1750" dirty="0"/>
          </a:p>
        </p:txBody>
      </p:sp>
      <p:sp>
        <p:nvSpPr>
          <p:cNvPr id="12" name="Text 9"/>
          <p:cNvSpPr/>
          <p:nvPr/>
        </p:nvSpPr>
        <p:spPr>
          <a:xfrm>
            <a:off x="6408301" y="6198394"/>
            <a:ext cx="7300198" cy="975479"/>
          </a:xfrm>
          <a:prstGeom prst="rect">
            <a:avLst/>
          </a:prstGeom>
          <a:noFill/>
          <a:ln/>
        </p:spPr>
        <p:txBody>
          <a:bodyPr wrap="square" lIns="0" tIns="0" rIns="0" bIns="0" rtlCol="0" anchor="t"/>
          <a:lstStyle/>
          <a:p>
            <a:pPr indent="0" marL="0">
              <a:lnSpc>
                <a:spcPts val="2550"/>
              </a:lnSpc>
              <a:buNone/>
            </a:pPr>
            <a:r>
              <a:rPr lang="en-US" sz="1600" dirty="0">
                <a:solidFill>
                  <a:srgbClr val="E5E0DF"/>
                </a:solidFill>
                <a:latin typeface="Barlow" pitchFamily="34" charset="0"/>
                <a:ea typeface="Barlow" pitchFamily="34" charset="-122"/>
                <a:cs typeface="Barlow" pitchFamily="34" charset="-120"/>
              </a:rPr>
              <a:t>The user interface is designed with accessibility in mind, featuring large, high-contrast buttons, clear audio feedback, and other features that cater to the needs of visually impaired individuals.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5433" y="837962"/>
            <a:ext cx="7933134" cy="961073"/>
          </a:xfrm>
          <a:prstGeom prst="rect">
            <a:avLst/>
          </a:prstGeom>
          <a:noFill/>
          <a:ln/>
        </p:spPr>
        <p:txBody>
          <a:bodyPr wrap="square" lIns="0" tIns="0" rIns="0" bIns="0" rtlCol="0" anchor="t"/>
          <a:lstStyle/>
          <a:p>
            <a:pPr indent="0" marL="0">
              <a:lnSpc>
                <a:spcPts val="3750"/>
              </a:lnSpc>
              <a:buNone/>
            </a:pPr>
            <a:r>
              <a:rPr lang="en-US" sz="3000" dirty="0">
                <a:solidFill>
                  <a:srgbClr val="FFFFFF"/>
                </a:solidFill>
                <a:latin typeface="Barlow Medium" pitchFamily="34" charset="0"/>
                <a:ea typeface="Barlow Medium" pitchFamily="34" charset="-122"/>
                <a:cs typeface="Barlow Medium" pitchFamily="34" charset="-120"/>
              </a:rPr>
              <a:t>Testing and Evaluation: Ensuring Safe and Reliable Performance</a:t>
            </a:r>
            <a:endParaRPr lang="en-US" sz="3000" dirty="0"/>
          </a:p>
        </p:txBody>
      </p:sp>
      <p:sp>
        <p:nvSpPr>
          <p:cNvPr id="4" name="Shape 1"/>
          <p:cNvSpPr/>
          <p:nvPr/>
        </p:nvSpPr>
        <p:spPr>
          <a:xfrm>
            <a:off x="605433" y="2058472"/>
            <a:ext cx="7933134" cy="5333048"/>
          </a:xfrm>
          <a:prstGeom prst="roundRect">
            <a:avLst>
              <a:gd name="adj" fmla="val 1362"/>
            </a:avLst>
          </a:prstGeom>
          <a:noFill/>
          <a:ln w="7620">
            <a:solidFill>
              <a:srgbClr val="FFFFFF">
                <a:alpha val="24000"/>
              </a:srgbClr>
            </a:solidFill>
            <a:prstDash val="solid"/>
          </a:ln>
        </p:spPr>
      </p:sp>
      <p:sp>
        <p:nvSpPr>
          <p:cNvPr id="5" name="Shape 2"/>
          <p:cNvSpPr/>
          <p:nvPr/>
        </p:nvSpPr>
        <p:spPr>
          <a:xfrm>
            <a:off x="613053" y="2066092"/>
            <a:ext cx="7917894" cy="1329452"/>
          </a:xfrm>
          <a:prstGeom prst="rect">
            <a:avLst/>
          </a:prstGeom>
          <a:solidFill>
            <a:srgbClr val="FFFFFF">
              <a:alpha val="4000"/>
            </a:srgbClr>
          </a:solidFill>
          <a:ln/>
        </p:spPr>
      </p:sp>
      <p:sp>
        <p:nvSpPr>
          <p:cNvPr id="6" name="Text 3"/>
          <p:cNvSpPr/>
          <p:nvPr/>
        </p:nvSpPr>
        <p:spPr>
          <a:xfrm>
            <a:off x="785932" y="2177415"/>
            <a:ext cx="3609380" cy="276701"/>
          </a:xfrm>
          <a:prstGeom prst="rect">
            <a:avLst/>
          </a:prstGeom>
          <a:noFill/>
          <a:ln/>
        </p:spPr>
        <p:txBody>
          <a:bodyPr wrap="none" lIns="0" tIns="0" rIns="0" bIns="0" rtlCol="0" anchor="t"/>
          <a:lstStyle/>
          <a:p>
            <a:pPr indent="0" marL="0">
              <a:lnSpc>
                <a:spcPts val="2150"/>
              </a:lnSpc>
              <a:buNone/>
            </a:pPr>
            <a:r>
              <a:rPr lang="en-US" sz="1350" dirty="0">
                <a:solidFill>
                  <a:srgbClr val="E5E0DF"/>
                </a:solidFill>
                <a:latin typeface="Barlow" pitchFamily="34" charset="0"/>
                <a:ea typeface="Barlow" pitchFamily="34" charset="-122"/>
                <a:cs typeface="Barlow" pitchFamily="34" charset="-120"/>
              </a:rPr>
              <a:t>Obstacle Avoidance</a:t>
            </a:r>
            <a:endParaRPr lang="en-US" sz="1350" dirty="0"/>
          </a:p>
        </p:txBody>
      </p:sp>
      <p:sp>
        <p:nvSpPr>
          <p:cNvPr id="7" name="Text 4"/>
          <p:cNvSpPr/>
          <p:nvPr/>
        </p:nvSpPr>
        <p:spPr>
          <a:xfrm>
            <a:off x="4748689" y="2177415"/>
            <a:ext cx="3609380" cy="1106805"/>
          </a:xfrm>
          <a:prstGeom prst="rect">
            <a:avLst/>
          </a:prstGeom>
          <a:noFill/>
          <a:ln/>
        </p:spPr>
        <p:txBody>
          <a:bodyPr wrap="square" lIns="0" tIns="0" rIns="0" bIns="0" rtlCol="0" anchor="t"/>
          <a:lstStyle/>
          <a:p>
            <a:pPr indent="0" marL="0">
              <a:lnSpc>
                <a:spcPts val="2150"/>
              </a:lnSpc>
              <a:buNone/>
            </a:pPr>
            <a:r>
              <a:rPr lang="en-US" sz="1350" dirty="0">
                <a:solidFill>
                  <a:srgbClr val="E5E0DF"/>
                </a:solidFill>
                <a:latin typeface="Barlow" pitchFamily="34" charset="0"/>
                <a:ea typeface="Barlow" pitchFamily="34" charset="-122"/>
                <a:cs typeface="Barlow" pitchFamily="34" charset="-120"/>
              </a:rPr>
              <a:t>Comprehensive testing is conducted to ensure the car's ability to detect and safely navigate around various obstacles, including static and dynamic objects.</a:t>
            </a:r>
            <a:endParaRPr lang="en-US" sz="1350" dirty="0"/>
          </a:p>
        </p:txBody>
      </p:sp>
      <p:sp>
        <p:nvSpPr>
          <p:cNvPr id="8" name="Shape 5"/>
          <p:cNvSpPr/>
          <p:nvPr/>
        </p:nvSpPr>
        <p:spPr>
          <a:xfrm>
            <a:off x="613053" y="3395543"/>
            <a:ext cx="7917894" cy="1329452"/>
          </a:xfrm>
          <a:prstGeom prst="rect">
            <a:avLst/>
          </a:prstGeom>
          <a:solidFill>
            <a:srgbClr val="000000">
              <a:alpha val="4000"/>
            </a:srgbClr>
          </a:solidFill>
          <a:ln/>
        </p:spPr>
      </p:sp>
      <p:sp>
        <p:nvSpPr>
          <p:cNvPr id="9" name="Text 6"/>
          <p:cNvSpPr/>
          <p:nvPr/>
        </p:nvSpPr>
        <p:spPr>
          <a:xfrm>
            <a:off x="785932" y="3506867"/>
            <a:ext cx="3609380" cy="276701"/>
          </a:xfrm>
          <a:prstGeom prst="rect">
            <a:avLst/>
          </a:prstGeom>
          <a:noFill/>
          <a:ln/>
        </p:spPr>
        <p:txBody>
          <a:bodyPr wrap="none" lIns="0" tIns="0" rIns="0" bIns="0" rtlCol="0" anchor="t"/>
          <a:lstStyle/>
          <a:p>
            <a:pPr indent="0" marL="0">
              <a:lnSpc>
                <a:spcPts val="2150"/>
              </a:lnSpc>
              <a:buNone/>
            </a:pPr>
            <a:r>
              <a:rPr lang="en-US" sz="1350" dirty="0">
                <a:solidFill>
                  <a:srgbClr val="E5E0DF"/>
                </a:solidFill>
                <a:latin typeface="Barlow" pitchFamily="34" charset="0"/>
                <a:ea typeface="Barlow" pitchFamily="34" charset="-122"/>
                <a:cs typeface="Barlow" pitchFamily="34" charset="-120"/>
              </a:rPr>
              <a:t>Environmental Adaptability</a:t>
            </a:r>
            <a:endParaRPr lang="en-US" sz="1350" dirty="0"/>
          </a:p>
        </p:txBody>
      </p:sp>
      <p:sp>
        <p:nvSpPr>
          <p:cNvPr id="10" name="Text 7"/>
          <p:cNvSpPr/>
          <p:nvPr/>
        </p:nvSpPr>
        <p:spPr>
          <a:xfrm>
            <a:off x="4748689" y="3506867"/>
            <a:ext cx="3609380" cy="1106805"/>
          </a:xfrm>
          <a:prstGeom prst="rect">
            <a:avLst/>
          </a:prstGeom>
          <a:noFill/>
          <a:ln/>
        </p:spPr>
        <p:txBody>
          <a:bodyPr wrap="square" lIns="0" tIns="0" rIns="0" bIns="0" rtlCol="0" anchor="t"/>
          <a:lstStyle/>
          <a:p>
            <a:pPr indent="0" marL="0">
              <a:lnSpc>
                <a:spcPts val="2150"/>
              </a:lnSpc>
              <a:buNone/>
            </a:pPr>
            <a:r>
              <a:rPr lang="en-US" sz="1350" dirty="0">
                <a:solidFill>
                  <a:srgbClr val="E5E0DF"/>
                </a:solidFill>
                <a:latin typeface="Barlow" pitchFamily="34" charset="0"/>
                <a:ea typeface="Barlow" pitchFamily="34" charset="-122"/>
                <a:cs typeface="Barlow" pitchFamily="34" charset="-120"/>
              </a:rPr>
              <a:t>The autonomous car is tested in diverse environmental conditions, such as varying weather, lighting, and terrain, to validate its ability to maintain safe and reliable operation.</a:t>
            </a:r>
            <a:endParaRPr lang="en-US" sz="1350" dirty="0"/>
          </a:p>
        </p:txBody>
      </p:sp>
      <p:sp>
        <p:nvSpPr>
          <p:cNvPr id="11" name="Shape 8"/>
          <p:cNvSpPr/>
          <p:nvPr/>
        </p:nvSpPr>
        <p:spPr>
          <a:xfrm>
            <a:off x="613053" y="4724995"/>
            <a:ext cx="7917894" cy="1329452"/>
          </a:xfrm>
          <a:prstGeom prst="rect">
            <a:avLst/>
          </a:prstGeom>
          <a:solidFill>
            <a:srgbClr val="FFFFFF">
              <a:alpha val="4000"/>
            </a:srgbClr>
          </a:solidFill>
          <a:ln/>
        </p:spPr>
      </p:sp>
      <p:sp>
        <p:nvSpPr>
          <p:cNvPr id="12" name="Text 9"/>
          <p:cNvSpPr/>
          <p:nvPr/>
        </p:nvSpPr>
        <p:spPr>
          <a:xfrm>
            <a:off x="785932" y="4836319"/>
            <a:ext cx="3609380" cy="276701"/>
          </a:xfrm>
          <a:prstGeom prst="rect">
            <a:avLst/>
          </a:prstGeom>
          <a:noFill/>
          <a:ln/>
        </p:spPr>
        <p:txBody>
          <a:bodyPr wrap="none" lIns="0" tIns="0" rIns="0" bIns="0" rtlCol="0" anchor="t"/>
          <a:lstStyle/>
          <a:p>
            <a:pPr indent="0" marL="0">
              <a:lnSpc>
                <a:spcPts val="2150"/>
              </a:lnSpc>
              <a:buNone/>
            </a:pPr>
            <a:r>
              <a:rPr lang="en-US" sz="1350" dirty="0">
                <a:solidFill>
                  <a:srgbClr val="E5E0DF"/>
                </a:solidFill>
                <a:latin typeface="Barlow" pitchFamily="34" charset="0"/>
                <a:ea typeface="Barlow" pitchFamily="34" charset="-122"/>
                <a:cs typeface="Barlow" pitchFamily="34" charset="-120"/>
              </a:rPr>
              <a:t>Sensor Accuracy</a:t>
            </a:r>
            <a:endParaRPr lang="en-US" sz="1350" dirty="0"/>
          </a:p>
        </p:txBody>
      </p:sp>
      <p:sp>
        <p:nvSpPr>
          <p:cNvPr id="13" name="Text 10"/>
          <p:cNvSpPr/>
          <p:nvPr/>
        </p:nvSpPr>
        <p:spPr>
          <a:xfrm>
            <a:off x="4748689" y="4836319"/>
            <a:ext cx="3609380" cy="1106805"/>
          </a:xfrm>
          <a:prstGeom prst="rect">
            <a:avLst/>
          </a:prstGeom>
          <a:noFill/>
          <a:ln/>
        </p:spPr>
        <p:txBody>
          <a:bodyPr wrap="square" lIns="0" tIns="0" rIns="0" bIns="0" rtlCol="0" anchor="t"/>
          <a:lstStyle/>
          <a:p>
            <a:pPr indent="0" marL="0">
              <a:lnSpc>
                <a:spcPts val="2150"/>
              </a:lnSpc>
              <a:buNone/>
            </a:pPr>
            <a:r>
              <a:rPr lang="en-US" sz="1350" dirty="0">
                <a:solidFill>
                  <a:srgbClr val="E5E0DF"/>
                </a:solidFill>
                <a:latin typeface="Barlow" pitchFamily="34" charset="0"/>
                <a:ea typeface="Barlow" pitchFamily="34" charset="-122"/>
                <a:cs typeface="Barlow" pitchFamily="34" charset="-120"/>
              </a:rPr>
              <a:t>The precision and reliability of the car's sensors, including the ultrasonic sensor, are thoroughly evaluated to ensure accurate data collection and processing.</a:t>
            </a:r>
            <a:endParaRPr lang="en-US" sz="1350" dirty="0"/>
          </a:p>
        </p:txBody>
      </p:sp>
      <p:sp>
        <p:nvSpPr>
          <p:cNvPr id="14" name="Shape 11"/>
          <p:cNvSpPr/>
          <p:nvPr/>
        </p:nvSpPr>
        <p:spPr>
          <a:xfrm>
            <a:off x="613053" y="6054447"/>
            <a:ext cx="7917894" cy="1329452"/>
          </a:xfrm>
          <a:prstGeom prst="rect">
            <a:avLst/>
          </a:prstGeom>
          <a:solidFill>
            <a:srgbClr val="000000">
              <a:alpha val="4000"/>
            </a:srgbClr>
          </a:solidFill>
          <a:ln/>
        </p:spPr>
      </p:sp>
      <p:sp>
        <p:nvSpPr>
          <p:cNvPr id="15" name="Text 12"/>
          <p:cNvSpPr/>
          <p:nvPr/>
        </p:nvSpPr>
        <p:spPr>
          <a:xfrm>
            <a:off x="785932" y="6165771"/>
            <a:ext cx="3609380" cy="276701"/>
          </a:xfrm>
          <a:prstGeom prst="rect">
            <a:avLst/>
          </a:prstGeom>
          <a:noFill/>
          <a:ln/>
        </p:spPr>
        <p:txBody>
          <a:bodyPr wrap="none" lIns="0" tIns="0" rIns="0" bIns="0" rtlCol="0" anchor="t"/>
          <a:lstStyle/>
          <a:p>
            <a:pPr indent="0" marL="0">
              <a:lnSpc>
                <a:spcPts val="2150"/>
              </a:lnSpc>
              <a:buNone/>
            </a:pPr>
            <a:r>
              <a:rPr lang="en-US" sz="1350" dirty="0">
                <a:solidFill>
                  <a:srgbClr val="E5E0DF"/>
                </a:solidFill>
                <a:latin typeface="Barlow" pitchFamily="34" charset="0"/>
                <a:ea typeface="Barlow" pitchFamily="34" charset="-122"/>
                <a:cs typeface="Barlow" pitchFamily="34" charset="-120"/>
              </a:rPr>
              <a:t>Control System Responsiveness</a:t>
            </a:r>
            <a:endParaRPr lang="en-US" sz="1350" dirty="0"/>
          </a:p>
        </p:txBody>
      </p:sp>
      <p:sp>
        <p:nvSpPr>
          <p:cNvPr id="16" name="Text 13"/>
          <p:cNvSpPr/>
          <p:nvPr/>
        </p:nvSpPr>
        <p:spPr>
          <a:xfrm>
            <a:off x="4748689" y="6165771"/>
            <a:ext cx="3609380" cy="1106805"/>
          </a:xfrm>
          <a:prstGeom prst="rect">
            <a:avLst/>
          </a:prstGeom>
          <a:noFill/>
          <a:ln/>
        </p:spPr>
        <p:txBody>
          <a:bodyPr wrap="square" lIns="0" tIns="0" rIns="0" bIns="0" rtlCol="0" anchor="t"/>
          <a:lstStyle/>
          <a:p>
            <a:pPr indent="0" marL="0">
              <a:lnSpc>
                <a:spcPts val="2150"/>
              </a:lnSpc>
              <a:buNone/>
            </a:pPr>
            <a:r>
              <a:rPr lang="en-US" sz="1350" dirty="0">
                <a:solidFill>
                  <a:srgbClr val="E5E0DF"/>
                </a:solidFill>
                <a:latin typeface="Barlow" pitchFamily="34" charset="0"/>
                <a:ea typeface="Barlow" pitchFamily="34" charset="-122"/>
                <a:cs typeface="Barlow" pitchFamily="34" charset="-120"/>
              </a:rPr>
              <a:t>The control algorithms, programmed in C, are rigorously tested to verify their ability to make timely and appropriate decisions based on sensor inputs.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2024-10-25T12:27:29Z</dcterms:created>
  <dcterms:modified xsi:type="dcterms:W3CDTF">2024-10-25T12:27:29Z</dcterms:modified>
</cp:coreProperties>
</file>